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Crimson Pro Semi Bold"/>
      <p:regular r:id="rId16"/>
    </p:embeddedFont>
    <p:embeddedFont>
      <p:font typeface="Crimson Pro Semi Bold"/>
      <p:regular r:id="rId17"/>
    </p:embeddedFont>
    <p:embeddedFont>
      <p:font typeface="Crimson Pro Semi Bold"/>
      <p:regular r:id="rId18"/>
    </p:embeddedFont>
    <p:embeddedFont>
      <p:font typeface="Crimson Pro Semi Bold"/>
      <p:regular r:id="rId19"/>
    </p:embeddedFont>
    <p:embeddedFont>
      <p:font typeface="Heebo"/>
      <p:regular r:id="rId20"/>
    </p:embeddedFont>
    <p:embeddedFont>
      <p:font typeface="Heebo"/>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slideLayout" Target="../slideLayouts/slideLayout7.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slideLayout" Target="../slideLayouts/slideLayout9.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10.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29640"/>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Token</a:t>
            </a:r>
            <a:endParaRPr lang="en-US" sz="4450" dirty="0"/>
          </a:p>
        </p:txBody>
      </p:sp>
      <p:sp>
        <p:nvSpPr>
          <p:cNvPr id="4" name="Text 1"/>
          <p:cNvSpPr/>
          <p:nvPr/>
        </p:nvSpPr>
        <p:spPr>
          <a:xfrm>
            <a:off x="6280190" y="1978581"/>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AI không trả lời cả câu cùng lúc — AI dự đoán </a:t>
            </a:r>
            <a:pPr algn="l" indent="0" marL="0">
              <a:lnSpc>
                <a:spcPts val="2850"/>
              </a:lnSpc>
              <a:buNone/>
            </a:pPr>
            <a:r>
              <a:rPr lang="en-US" sz="1750" b="1" dirty="0">
                <a:solidFill>
                  <a:srgbClr val="4C4C4D"/>
                </a:solidFill>
                <a:latin typeface="Heebo" pitchFamily="34" charset="0"/>
                <a:ea typeface="Heebo" pitchFamily="34" charset="-122"/>
                <a:cs typeface="Heebo" pitchFamily="34" charset="-120"/>
              </a:rPr>
              <a:t>token tiếp theo</a:t>
            </a:r>
            <a:pPr algn="l" indent="0" marL="0">
              <a:lnSpc>
                <a:spcPts val="2850"/>
              </a:lnSpc>
              <a:buNone/>
            </a:pPr>
            <a:r>
              <a:rPr lang="en-US" sz="1750" dirty="0">
                <a:solidFill>
                  <a:srgbClr val="4C4C4D"/>
                </a:solidFill>
                <a:latin typeface="Heebo" pitchFamily="34" charset="0"/>
                <a:ea typeface="Heebo" pitchFamily="34" charset="-122"/>
                <a:cs typeface="Heebo" pitchFamily="34" charset="-120"/>
              </a:rPr>
              <a:t>.</a:t>
            </a:r>
            <a:endParaRPr lang="en-US" sz="1750" dirty="0"/>
          </a:p>
        </p:txBody>
      </p:sp>
      <p:sp>
        <p:nvSpPr>
          <p:cNvPr id="5" name="Shape 2"/>
          <p:cNvSpPr/>
          <p:nvPr/>
        </p:nvSpPr>
        <p:spPr>
          <a:xfrm>
            <a:off x="6280190" y="2596634"/>
            <a:ext cx="2367558" cy="3484364"/>
          </a:xfrm>
          <a:prstGeom prst="roundRect">
            <a:avLst>
              <a:gd name="adj" fmla="val 1437"/>
            </a:avLst>
          </a:prstGeom>
          <a:solidFill>
            <a:srgbClr val="F2EEEE"/>
          </a:solidFill>
          <a:ln/>
        </p:spPr>
      </p:sp>
      <p:sp>
        <p:nvSpPr>
          <p:cNvPr id="6" name="Text 3"/>
          <p:cNvSpPr/>
          <p:nvPr/>
        </p:nvSpPr>
        <p:spPr>
          <a:xfrm>
            <a:off x="6507004" y="2823448"/>
            <a:ext cx="1913930" cy="354330"/>
          </a:xfrm>
          <a:prstGeom prst="rect">
            <a:avLst/>
          </a:prstGeom>
          <a:noFill/>
          <a:ln/>
        </p:spPr>
        <p:txBody>
          <a:bodyPr wrap="none" lIns="0" tIns="0" rIns="0" bIns="0" rtlCol="0" anchor="t"/>
          <a:lstStyle/>
          <a:p>
            <a:pPr algn="l"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Token là gì?</a:t>
            </a:r>
            <a:endParaRPr lang="en-US" sz="2200" dirty="0"/>
          </a:p>
        </p:txBody>
      </p:sp>
      <p:sp>
        <p:nvSpPr>
          <p:cNvPr id="7" name="Text 4"/>
          <p:cNvSpPr/>
          <p:nvPr/>
        </p:nvSpPr>
        <p:spPr>
          <a:xfrm>
            <a:off x="6507004" y="3313867"/>
            <a:ext cx="1913930" cy="2540318"/>
          </a:xfrm>
          <a:prstGeom prst="rect">
            <a:avLst/>
          </a:prstGeom>
          <a:noFill/>
          <a:ln/>
        </p:spPr>
        <p:txBody>
          <a:bodyPr wrap="squar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Là đơn vị văn bản nhỏ nhất mà model có thể hiểu và xử lý. Một token có thể là từ, một phần của từ hoặc cụm một từ.</a:t>
            </a:r>
            <a:endParaRPr lang="en-US" sz="1750" dirty="0"/>
          </a:p>
        </p:txBody>
      </p:sp>
      <p:sp>
        <p:nvSpPr>
          <p:cNvPr id="8" name="Shape 5"/>
          <p:cNvSpPr/>
          <p:nvPr/>
        </p:nvSpPr>
        <p:spPr>
          <a:xfrm>
            <a:off x="8874562" y="2596634"/>
            <a:ext cx="2367558" cy="3484364"/>
          </a:xfrm>
          <a:prstGeom prst="roundRect">
            <a:avLst>
              <a:gd name="adj" fmla="val 1437"/>
            </a:avLst>
          </a:prstGeom>
          <a:solidFill>
            <a:srgbClr val="F2EEEE"/>
          </a:solidFill>
          <a:ln/>
        </p:spPr>
      </p:sp>
      <p:sp>
        <p:nvSpPr>
          <p:cNvPr id="9" name="Text 6"/>
          <p:cNvSpPr/>
          <p:nvPr/>
        </p:nvSpPr>
        <p:spPr>
          <a:xfrm>
            <a:off x="9101376" y="2823448"/>
            <a:ext cx="1913930" cy="354330"/>
          </a:xfrm>
          <a:prstGeom prst="rect">
            <a:avLst/>
          </a:prstGeom>
          <a:noFill/>
          <a:ln/>
        </p:spPr>
        <p:txBody>
          <a:bodyPr wrap="none" lIns="0" tIns="0" rIns="0" bIns="0" rtlCol="0" anchor="t"/>
          <a:lstStyle/>
          <a:p>
            <a:pPr algn="l"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Ví dụ</a:t>
            </a:r>
            <a:endParaRPr lang="en-US" sz="2200" dirty="0"/>
          </a:p>
        </p:txBody>
      </p:sp>
      <p:sp>
        <p:nvSpPr>
          <p:cNvPr id="10" name="Text 7"/>
          <p:cNvSpPr/>
          <p:nvPr/>
        </p:nvSpPr>
        <p:spPr>
          <a:xfrm>
            <a:off x="9101376" y="3313867"/>
            <a:ext cx="1913930" cy="2177415"/>
          </a:xfrm>
          <a:prstGeom prst="rect">
            <a:avLst/>
          </a:prstGeom>
          <a:noFill/>
          <a:ln/>
        </p:spPr>
        <p:txBody>
          <a:bodyPr wrap="squar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Input: “Hôm nay trời đẹp không?” → Tokenizer:  “Hôm” → “nay” → “trời” → “đẹp” → “không” → “?”</a:t>
            </a:r>
            <a:endParaRPr lang="en-US" sz="1750" dirty="0"/>
          </a:p>
        </p:txBody>
      </p:sp>
      <p:sp>
        <p:nvSpPr>
          <p:cNvPr id="11" name="Shape 8"/>
          <p:cNvSpPr/>
          <p:nvPr/>
        </p:nvSpPr>
        <p:spPr>
          <a:xfrm>
            <a:off x="11468933" y="2596634"/>
            <a:ext cx="2367558" cy="3484364"/>
          </a:xfrm>
          <a:prstGeom prst="roundRect">
            <a:avLst>
              <a:gd name="adj" fmla="val 1437"/>
            </a:avLst>
          </a:prstGeom>
          <a:solidFill>
            <a:srgbClr val="F2EEEE"/>
          </a:solidFill>
          <a:ln/>
        </p:spPr>
      </p:sp>
      <p:sp>
        <p:nvSpPr>
          <p:cNvPr id="12" name="Text 9"/>
          <p:cNvSpPr/>
          <p:nvPr/>
        </p:nvSpPr>
        <p:spPr>
          <a:xfrm>
            <a:off x="11695748" y="2823448"/>
            <a:ext cx="1913930" cy="354330"/>
          </a:xfrm>
          <a:prstGeom prst="rect">
            <a:avLst/>
          </a:prstGeom>
          <a:noFill/>
          <a:ln/>
        </p:spPr>
        <p:txBody>
          <a:bodyPr wrap="none" lIns="0" tIns="0" rIns="0" bIns="0" rtlCol="0" anchor="t"/>
          <a:lstStyle/>
          <a:p>
            <a:pPr algn="l"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Kết quả</a:t>
            </a:r>
            <a:endParaRPr lang="en-US" sz="2200" dirty="0"/>
          </a:p>
        </p:txBody>
      </p:sp>
      <p:sp>
        <p:nvSpPr>
          <p:cNvPr id="13" name="Text 10"/>
          <p:cNvSpPr/>
          <p:nvPr/>
        </p:nvSpPr>
        <p:spPr>
          <a:xfrm>
            <a:off x="11695748" y="3313867"/>
            <a:ext cx="1913930" cy="1451610"/>
          </a:xfrm>
          <a:prstGeom prst="rect">
            <a:avLst/>
          </a:prstGeom>
          <a:noFill/>
          <a:ln/>
        </p:spPr>
        <p:txBody>
          <a:bodyPr wrap="squar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Output được tạo dần: “Hôm” → “nay” → “trời” → "rất"  → “đẹp”.</a:t>
            </a:r>
            <a:endParaRPr lang="en-US" sz="1750" dirty="0"/>
          </a:p>
        </p:txBody>
      </p:sp>
      <p:sp>
        <p:nvSpPr>
          <p:cNvPr id="14" name="Shape 11"/>
          <p:cNvSpPr/>
          <p:nvPr/>
        </p:nvSpPr>
        <p:spPr>
          <a:xfrm>
            <a:off x="6280190" y="6336149"/>
            <a:ext cx="7556421" cy="963811"/>
          </a:xfrm>
          <a:prstGeom prst="roundRect">
            <a:avLst>
              <a:gd name="adj" fmla="val 3530"/>
            </a:avLst>
          </a:prstGeom>
          <a:solidFill>
            <a:srgbClr val="B3C3FF"/>
          </a:solidFill>
          <a:ln/>
        </p:spPr>
      </p:sp>
      <p:pic>
        <p:nvPicPr>
          <p:cNvPr id="15" name="Image 1" descr="preencoded.png">    </p:cNvPr>
          <p:cNvPicPr>
            <a:picLocks noChangeAspect="1"/>
          </p:cNvPicPr>
          <p:nvPr/>
        </p:nvPicPr>
        <p:blipFill>
          <a:blip r:embed="rId2"/>
          <a:stretch>
            <a:fillRect/>
          </a:stretch>
        </p:blipFill>
        <p:spPr>
          <a:xfrm>
            <a:off x="6507004" y="6665000"/>
            <a:ext cx="283488" cy="226814"/>
          </a:xfrm>
          <a:prstGeom prst="rect">
            <a:avLst/>
          </a:prstGeom>
        </p:spPr>
      </p:pic>
      <p:sp>
        <p:nvSpPr>
          <p:cNvPr id="16" name="Text 12"/>
          <p:cNvSpPr/>
          <p:nvPr/>
        </p:nvSpPr>
        <p:spPr>
          <a:xfrm>
            <a:off x="7017306" y="6619637"/>
            <a:ext cx="6592491" cy="362903"/>
          </a:xfrm>
          <a:prstGeom prst="rect">
            <a:avLst/>
          </a:prstGeom>
          <a:noFill/>
          <a:ln/>
        </p:spPr>
        <p:txBody>
          <a:bodyPr wrap="none" lIns="0" tIns="0" rIns="0" bIns="0" rtlCol="0" anchor="t"/>
          <a:lstStyle/>
          <a:p>
            <a:pPr algn="l" indent="0" marL="0">
              <a:lnSpc>
                <a:spcPts val="2850"/>
              </a:lnSpc>
              <a:buNone/>
            </a:pPr>
            <a:r>
              <a:rPr lang="en-US" sz="1750" i="1" dirty="0">
                <a:solidFill>
                  <a:srgbClr val="000000"/>
                </a:solidFill>
                <a:latin typeface="Heebo" pitchFamily="34" charset="0"/>
                <a:ea typeface="Heebo" pitchFamily="34" charset="-122"/>
                <a:cs typeface="Heebo" pitchFamily="34" charset="-120"/>
              </a:rPr>
              <a:t>AI tạo câu trả lời bằng cách đoán từng token một.</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1991" y="937260"/>
            <a:ext cx="4942880" cy="617934"/>
          </a:xfrm>
          <a:prstGeom prst="rect">
            <a:avLst/>
          </a:prstGeom>
          <a:noFill/>
          <a:ln/>
        </p:spPr>
        <p:txBody>
          <a:bodyPr wrap="none" lIns="0" tIns="0" rIns="0" bIns="0" rtlCol="0" anchor="t"/>
          <a:lstStyle/>
          <a:p>
            <a:pPr algn="l" indent="0" marL="0">
              <a:lnSpc>
                <a:spcPts val="4850"/>
              </a:lnSpc>
              <a:buNone/>
            </a:pPr>
            <a:r>
              <a:rPr lang="en-US" sz="3850" dirty="0">
                <a:solidFill>
                  <a:srgbClr val="152D47"/>
                </a:solidFill>
                <a:latin typeface="Crimson Pro Semi Bold" pitchFamily="34" charset="0"/>
                <a:ea typeface="Crimson Pro Semi Bold" pitchFamily="34" charset="-122"/>
                <a:cs typeface="Crimson Pro Semi Bold" pitchFamily="34" charset="-120"/>
              </a:rPr>
              <a:t>Context Window</a:t>
            </a:r>
            <a:endParaRPr lang="en-US" sz="3850" dirty="0"/>
          </a:p>
        </p:txBody>
      </p:sp>
      <p:sp>
        <p:nvSpPr>
          <p:cNvPr id="4" name="Text 1"/>
          <p:cNvSpPr/>
          <p:nvPr/>
        </p:nvSpPr>
        <p:spPr>
          <a:xfrm>
            <a:off x="691991" y="1813679"/>
            <a:ext cx="7760018" cy="592217"/>
          </a:xfrm>
          <a:prstGeom prst="rect">
            <a:avLst/>
          </a:prstGeom>
          <a:noFill/>
          <a:ln/>
        </p:spPr>
        <p:txBody>
          <a:bodyPr wrap="square" lIns="0" tIns="0" rIns="0" bIns="0" rtlCol="0" anchor="t"/>
          <a:lstStyle/>
          <a:p>
            <a:pPr algn="l" indent="0" marL="0">
              <a:lnSpc>
                <a:spcPts val="2300"/>
              </a:lnSpc>
              <a:buNone/>
            </a:pPr>
            <a:r>
              <a:rPr lang="en-US" sz="1550" dirty="0">
                <a:solidFill>
                  <a:srgbClr val="4C4C4D"/>
                </a:solidFill>
                <a:latin typeface="Heebo" pitchFamily="34" charset="0"/>
                <a:ea typeface="Heebo" pitchFamily="34" charset="-122"/>
                <a:cs typeface="Heebo" pitchFamily="34" charset="-120"/>
              </a:rPr>
              <a:t>Context window là ngưỡng token tối đa mà mô hình có thể xử lý trong một lượt suy luận, giúp model nắm bắt đầy đủ ngữ cảnh để dự đoán token kế tiếp một cách chính xác.</a:t>
            </a:r>
            <a:endParaRPr lang="en-US" sz="1550" dirty="0"/>
          </a:p>
        </p:txBody>
      </p:sp>
      <p:sp>
        <p:nvSpPr>
          <p:cNvPr id="5" name="Shape 2"/>
          <p:cNvSpPr/>
          <p:nvPr/>
        </p:nvSpPr>
        <p:spPr>
          <a:xfrm>
            <a:off x="691991" y="2599730"/>
            <a:ext cx="2471738" cy="1103709"/>
          </a:xfrm>
          <a:prstGeom prst="roundRect">
            <a:avLst>
              <a:gd name="adj" fmla="val 2687"/>
            </a:avLst>
          </a:prstGeom>
          <a:solidFill>
            <a:srgbClr val="F2EEEE"/>
          </a:solidFill>
          <a:ln/>
        </p:spPr>
      </p:sp>
      <p:sp>
        <p:nvSpPr>
          <p:cNvPr id="6" name="Text 3"/>
          <p:cNvSpPr/>
          <p:nvPr/>
        </p:nvSpPr>
        <p:spPr>
          <a:xfrm>
            <a:off x="889635" y="2797373"/>
            <a:ext cx="2076450" cy="308967"/>
          </a:xfrm>
          <a:prstGeom prst="rect">
            <a:avLst/>
          </a:prstGeom>
          <a:noFill/>
          <a:ln/>
        </p:spPr>
        <p:txBody>
          <a:bodyPr wrap="none" lIns="0" tIns="0" rIns="0" bIns="0" rtlCol="0" anchor="t"/>
          <a:lstStyle/>
          <a:p>
            <a:pPr algn="l" indent="0" marL="0">
              <a:lnSpc>
                <a:spcPts val="2400"/>
              </a:lnSpc>
              <a:buNone/>
            </a:pPr>
            <a:r>
              <a:rPr lang="en-US" sz="1900" dirty="0">
                <a:solidFill>
                  <a:srgbClr val="4C4C4D"/>
                </a:solidFill>
                <a:latin typeface="Crimson Pro Semi Bold" pitchFamily="34" charset="0"/>
                <a:ea typeface="Crimson Pro Semi Bold" pitchFamily="34" charset="-122"/>
                <a:cs typeface="Crimson Pro Semi Bold" pitchFamily="34" charset="-120"/>
              </a:rPr>
              <a:t>GPT‑3</a:t>
            </a:r>
            <a:endParaRPr lang="en-US" sz="1900" dirty="0"/>
          </a:p>
        </p:txBody>
      </p:sp>
      <p:sp>
        <p:nvSpPr>
          <p:cNvPr id="7" name="Text 4"/>
          <p:cNvSpPr/>
          <p:nvPr/>
        </p:nvSpPr>
        <p:spPr>
          <a:xfrm>
            <a:off x="889635" y="3209687"/>
            <a:ext cx="2076450" cy="296108"/>
          </a:xfrm>
          <a:prstGeom prst="rect">
            <a:avLst/>
          </a:prstGeom>
          <a:noFill/>
          <a:ln/>
        </p:spPr>
        <p:txBody>
          <a:bodyPr wrap="none" lIns="0" tIns="0" rIns="0" bIns="0" rtlCol="0" anchor="t"/>
          <a:lstStyle/>
          <a:p>
            <a:pPr algn="l" indent="0" marL="0">
              <a:lnSpc>
                <a:spcPts val="2300"/>
              </a:lnSpc>
              <a:buNone/>
            </a:pPr>
            <a:r>
              <a:rPr lang="en-US" sz="1550" dirty="0">
                <a:solidFill>
                  <a:srgbClr val="4C4C4D"/>
                </a:solidFill>
                <a:latin typeface="Heebo" pitchFamily="34" charset="0"/>
                <a:ea typeface="Heebo" pitchFamily="34" charset="-122"/>
                <a:cs typeface="Heebo" pitchFamily="34" charset="-120"/>
              </a:rPr>
              <a:t>2.048 token</a:t>
            </a:r>
            <a:endParaRPr lang="en-US" sz="1550" dirty="0"/>
          </a:p>
        </p:txBody>
      </p:sp>
      <p:sp>
        <p:nvSpPr>
          <p:cNvPr id="8" name="Shape 5"/>
          <p:cNvSpPr/>
          <p:nvPr/>
        </p:nvSpPr>
        <p:spPr>
          <a:xfrm>
            <a:off x="3336012" y="2599730"/>
            <a:ext cx="2471857" cy="1103709"/>
          </a:xfrm>
          <a:prstGeom prst="roundRect">
            <a:avLst>
              <a:gd name="adj" fmla="val 2687"/>
            </a:avLst>
          </a:prstGeom>
          <a:solidFill>
            <a:srgbClr val="F2EEEE"/>
          </a:solidFill>
          <a:ln/>
        </p:spPr>
      </p:sp>
      <p:sp>
        <p:nvSpPr>
          <p:cNvPr id="9" name="Text 6"/>
          <p:cNvSpPr/>
          <p:nvPr/>
        </p:nvSpPr>
        <p:spPr>
          <a:xfrm>
            <a:off x="3533656" y="2797373"/>
            <a:ext cx="2076569" cy="308967"/>
          </a:xfrm>
          <a:prstGeom prst="rect">
            <a:avLst/>
          </a:prstGeom>
          <a:noFill/>
          <a:ln/>
        </p:spPr>
        <p:txBody>
          <a:bodyPr wrap="none" lIns="0" tIns="0" rIns="0" bIns="0" rtlCol="0" anchor="t"/>
          <a:lstStyle/>
          <a:p>
            <a:pPr algn="l" indent="0" marL="0">
              <a:lnSpc>
                <a:spcPts val="2400"/>
              </a:lnSpc>
              <a:buNone/>
            </a:pPr>
            <a:r>
              <a:rPr lang="en-US" sz="1900" dirty="0">
                <a:solidFill>
                  <a:srgbClr val="4C4C4D"/>
                </a:solidFill>
                <a:latin typeface="Crimson Pro Semi Bold" pitchFamily="34" charset="0"/>
                <a:ea typeface="Crimson Pro Semi Bold" pitchFamily="34" charset="-122"/>
                <a:cs typeface="Crimson Pro Semi Bold" pitchFamily="34" charset="-120"/>
              </a:rPr>
              <a:t>GPT-4o</a:t>
            </a:r>
            <a:endParaRPr lang="en-US" sz="1900" dirty="0"/>
          </a:p>
        </p:txBody>
      </p:sp>
      <p:sp>
        <p:nvSpPr>
          <p:cNvPr id="10" name="Text 7"/>
          <p:cNvSpPr/>
          <p:nvPr/>
        </p:nvSpPr>
        <p:spPr>
          <a:xfrm>
            <a:off x="3533656" y="3209687"/>
            <a:ext cx="2076569" cy="296108"/>
          </a:xfrm>
          <a:prstGeom prst="rect">
            <a:avLst/>
          </a:prstGeom>
          <a:noFill/>
          <a:ln/>
        </p:spPr>
        <p:txBody>
          <a:bodyPr wrap="none" lIns="0" tIns="0" rIns="0" bIns="0" rtlCol="0" anchor="t"/>
          <a:lstStyle/>
          <a:p>
            <a:pPr algn="l" indent="0" marL="0">
              <a:lnSpc>
                <a:spcPts val="2300"/>
              </a:lnSpc>
              <a:buNone/>
            </a:pPr>
            <a:r>
              <a:rPr lang="en-US" sz="1550" dirty="0">
                <a:solidFill>
                  <a:srgbClr val="4C4C4D"/>
                </a:solidFill>
                <a:latin typeface="Heebo" pitchFamily="34" charset="0"/>
                <a:ea typeface="Heebo" pitchFamily="34" charset="-122"/>
                <a:cs typeface="Heebo" pitchFamily="34" charset="-120"/>
              </a:rPr>
              <a:t>128.000 token</a:t>
            </a:r>
            <a:endParaRPr lang="en-US" sz="1550" dirty="0"/>
          </a:p>
        </p:txBody>
      </p:sp>
      <p:sp>
        <p:nvSpPr>
          <p:cNvPr id="11" name="Shape 8"/>
          <p:cNvSpPr/>
          <p:nvPr/>
        </p:nvSpPr>
        <p:spPr>
          <a:xfrm>
            <a:off x="5980152" y="2599730"/>
            <a:ext cx="2471857" cy="1103709"/>
          </a:xfrm>
          <a:prstGeom prst="roundRect">
            <a:avLst>
              <a:gd name="adj" fmla="val 2687"/>
            </a:avLst>
          </a:prstGeom>
          <a:solidFill>
            <a:srgbClr val="F2EEEE"/>
          </a:solidFill>
          <a:ln/>
        </p:spPr>
      </p:sp>
      <p:sp>
        <p:nvSpPr>
          <p:cNvPr id="12" name="Text 9"/>
          <p:cNvSpPr/>
          <p:nvPr/>
        </p:nvSpPr>
        <p:spPr>
          <a:xfrm>
            <a:off x="6177796" y="2797373"/>
            <a:ext cx="2076569" cy="308967"/>
          </a:xfrm>
          <a:prstGeom prst="rect">
            <a:avLst/>
          </a:prstGeom>
          <a:noFill/>
          <a:ln/>
        </p:spPr>
        <p:txBody>
          <a:bodyPr wrap="none" lIns="0" tIns="0" rIns="0" bIns="0" rtlCol="0" anchor="t"/>
          <a:lstStyle/>
          <a:p>
            <a:pPr algn="l" indent="0" marL="0">
              <a:lnSpc>
                <a:spcPts val="2400"/>
              </a:lnSpc>
              <a:buNone/>
            </a:pPr>
            <a:r>
              <a:rPr lang="en-US" sz="1900" dirty="0">
                <a:solidFill>
                  <a:srgbClr val="4C4C4D"/>
                </a:solidFill>
                <a:latin typeface="Crimson Pro Semi Bold" pitchFamily="34" charset="0"/>
                <a:ea typeface="Crimson Pro Semi Bold" pitchFamily="34" charset="-122"/>
                <a:cs typeface="Crimson Pro Semi Bold" pitchFamily="34" charset="-120"/>
              </a:rPr>
              <a:t>Gemini 1.5 Pro</a:t>
            </a:r>
            <a:endParaRPr lang="en-US" sz="1900" dirty="0"/>
          </a:p>
        </p:txBody>
      </p:sp>
      <p:sp>
        <p:nvSpPr>
          <p:cNvPr id="13" name="Text 10"/>
          <p:cNvSpPr/>
          <p:nvPr/>
        </p:nvSpPr>
        <p:spPr>
          <a:xfrm>
            <a:off x="6177796" y="3209687"/>
            <a:ext cx="2076569" cy="296108"/>
          </a:xfrm>
          <a:prstGeom prst="rect">
            <a:avLst/>
          </a:prstGeom>
          <a:noFill/>
          <a:ln/>
        </p:spPr>
        <p:txBody>
          <a:bodyPr wrap="none" lIns="0" tIns="0" rIns="0" bIns="0" rtlCol="0" anchor="t"/>
          <a:lstStyle/>
          <a:p>
            <a:pPr algn="l" indent="0" marL="0">
              <a:lnSpc>
                <a:spcPts val="2300"/>
              </a:lnSpc>
              <a:buNone/>
            </a:pPr>
            <a:r>
              <a:rPr lang="en-US" sz="1550" dirty="0">
                <a:solidFill>
                  <a:srgbClr val="4C4C4D"/>
                </a:solidFill>
                <a:latin typeface="Heebo" pitchFamily="34" charset="0"/>
                <a:ea typeface="Heebo" pitchFamily="34" charset="-122"/>
                <a:cs typeface="Heebo" pitchFamily="34" charset="-120"/>
              </a:rPr>
              <a:t>2 triệu token</a:t>
            </a:r>
            <a:endParaRPr lang="en-US" sz="1550" dirty="0"/>
          </a:p>
        </p:txBody>
      </p:sp>
      <p:sp>
        <p:nvSpPr>
          <p:cNvPr id="14" name="Text 11"/>
          <p:cNvSpPr/>
          <p:nvPr/>
        </p:nvSpPr>
        <p:spPr>
          <a:xfrm>
            <a:off x="691991" y="3897273"/>
            <a:ext cx="7760018" cy="296108"/>
          </a:xfrm>
          <a:prstGeom prst="rect">
            <a:avLst/>
          </a:prstGeom>
          <a:noFill/>
          <a:ln/>
        </p:spPr>
        <p:txBody>
          <a:bodyPr wrap="none" lIns="0" tIns="0" rIns="0" bIns="0" rtlCol="0" anchor="t"/>
          <a:lstStyle/>
          <a:p>
            <a:pPr algn="l" indent="0" marL="0">
              <a:lnSpc>
                <a:spcPts val="2300"/>
              </a:lnSpc>
              <a:buNone/>
            </a:pPr>
            <a:r>
              <a:rPr lang="en-US" sz="1550" dirty="0">
                <a:solidFill>
                  <a:srgbClr val="4C4C4D"/>
                </a:solidFill>
                <a:latin typeface="Heebo" pitchFamily="34" charset="0"/>
                <a:ea typeface="Heebo" pitchFamily="34" charset="-122"/>
                <a:cs typeface="Heebo" pitchFamily="34" charset="-120"/>
              </a:rPr>
              <a:t>Kỹ thuật xử lý vượt ngưỡng context window:</a:t>
            </a:r>
            <a:endParaRPr lang="en-US" sz="1550" dirty="0"/>
          </a:p>
        </p:txBody>
      </p:sp>
      <p:sp>
        <p:nvSpPr>
          <p:cNvPr id="15" name="Shape 12"/>
          <p:cNvSpPr/>
          <p:nvPr/>
        </p:nvSpPr>
        <p:spPr>
          <a:xfrm>
            <a:off x="691991" y="4387215"/>
            <a:ext cx="7760018" cy="1939647"/>
          </a:xfrm>
          <a:prstGeom prst="roundRect">
            <a:avLst>
              <a:gd name="adj" fmla="val 1529"/>
            </a:avLst>
          </a:prstGeom>
          <a:noFill/>
          <a:ln w="7620">
            <a:solidFill>
              <a:srgbClr val="000000">
                <a:alpha val="8000"/>
              </a:srgbClr>
            </a:solidFill>
            <a:prstDash val="solid"/>
          </a:ln>
        </p:spPr>
      </p:sp>
      <p:sp>
        <p:nvSpPr>
          <p:cNvPr id="16" name="Shape 13"/>
          <p:cNvSpPr/>
          <p:nvPr/>
        </p:nvSpPr>
        <p:spPr>
          <a:xfrm>
            <a:off x="699611" y="4394835"/>
            <a:ext cx="7743944" cy="814149"/>
          </a:xfrm>
          <a:prstGeom prst="rect">
            <a:avLst/>
          </a:prstGeom>
          <a:solidFill>
            <a:srgbClr val="FFFFFF">
              <a:alpha val="4000"/>
            </a:srgbClr>
          </a:solidFill>
          <a:ln/>
        </p:spPr>
      </p:sp>
      <p:sp>
        <p:nvSpPr>
          <p:cNvPr id="17" name="Text 14"/>
          <p:cNvSpPr/>
          <p:nvPr/>
        </p:nvSpPr>
        <p:spPr>
          <a:xfrm>
            <a:off x="898088" y="4505801"/>
            <a:ext cx="2181939" cy="592217"/>
          </a:xfrm>
          <a:prstGeom prst="rect">
            <a:avLst/>
          </a:prstGeom>
          <a:noFill/>
          <a:ln/>
        </p:spPr>
        <p:txBody>
          <a:bodyPr wrap="square" lIns="0" tIns="0" rIns="0" bIns="0" rtlCol="0" anchor="t"/>
          <a:lstStyle/>
          <a:p>
            <a:pPr algn="ctr" indent="0" marL="0">
              <a:lnSpc>
                <a:spcPts val="2300"/>
              </a:lnSpc>
              <a:buNone/>
            </a:pPr>
            <a:r>
              <a:rPr lang="en-US" sz="1550" b="1" dirty="0">
                <a:solidFill>
                  <a:srgbClr val="4C4C4D"/>
                </a:solidFill>
                <a:latin typeface="Heebo" pitchFamily="34" charset="0"/>
                <a:ea typeface="Heebo" pitchFamily="34" charset="-122"/>
                <a:cs typeface="Heebo" pitchFamily="34" charset="-120"/>
              </a:rPr>
              <a:t>Cửa sổ trượt (Sliding Window)</a:t>
            </a:r>
            <a:endParaRPr lang="en-US" sz="1550" dirty="0"/>
          </a:p>
        </p:txBody>
      </p:sp>
      <p:sp>
        <p:nvSpPr>
          <p:cNvPr id="18" name="Text 15"/>
          <p:cNvSpPr/>
          <p:nvPr/>
        </p:nvSpPr>
        <p:spPr>
          <a:xfrm>
            <a:off x="3482935" y="4505801"/>
            <a:ext cx="2178129" cy="592217"/>
          </a:xfrm>
          <a:prstGeom prst="rect">
            <a:avLst/>
          </a:prstGeom>
          <a:noFill/>
          <a:ln/>
        </p:spPr>
        <p:txBody>
          <a:bodyPr wrap="square" lIns="0" tIns="0" rIns="0" bIns="0" rtlCol="0" anchor="t"/>
          <a:lstStyle/>
          <a:p>
            <a:pPr algn="ctr" indent="0" marL="0">
              <a:lnSpc>
                <a:spcPts val="2300"/>
              </a:lnSpc>
              <a:buNone/>
            </a:pPr>
            <a:r>
              <a:rPr lang="en-US" sz="1550" b="1" dirty="0">
                <a:solidFill>
                  <a:srgbClr val="4C4C4D"/>
                </a:solidFill>
                <a:latin typeface="Heebo" pitchFamily="34" charset="0"/>
                <a:ea typeface="Heebo" pitchFamily="34" charset="-122"/>
                <a:cs typeface="Heebo" pitchFamily="34" charset="-120"/>
              </a:rPr>
              <a:t>Tóm tắt (Summarization)</a:t>
            </a:r>
            <a:endParaRPr lang="en-US" sz="1550" dirty="0"/>
          </a:p>
        </p:txBody>
      </p:sp>
      <p:sp>
        <p:nvSpPr>
          <p:cNvPr id="19" name="Text 16"/>
          <p:cNvSpPr/>
          <p:nvPr/>
        </p:nvSpPr>
        <p:spPr>
          <a:xfrm>
            <a:off x="6063972" y="4505801"/>
            <a:ext cx="2181939" cy="592217"/>
          </a:xfrm>
          <a:prstGeom prst="rect">
            <a:avLst/>
          </a:prstGeom>
          <a:noFill/>
          <a:ln/>
        </p:spPr>
        <p:txBody>
          <a:bodyPr wrap="square" lIns="0" tIns="0" rIns="0" bIns="0" rtlCol="0" anchor="t"/>
          <a:lstStyle/>
          <a:p>
            <a:pPr algn="ctr" indent="0" marL="0">
              <a:lnSpc>
                <a:spcPts val="2300"/>
              </a:lnSpc>
              <a:buNone/>
            </a:pPr>
            <a:r>
              <a:rPr lang="en-US" sz="1550" b="1" dirty="0">
                <a:solidFill>
                  <a:srgbClr val="4C4C4D"/>
                </a:solidFill>
                <a:latin typeface="Heebo" pitchFamily="34" charset="0"/>
                <a:ea typeface="Heebo" pitchFamily="34" charset="-122"/>
                <a:cs typeface="Heebo" pitchFamily="34" charset="-120"/>
              </a:rPr>
              <a:t>Ghim(Pinned/System Messages)</a:t>
            </a:r>
            <a:endParaRPr lang="en-US" sz="1550" dirty="0"/>
          </a:p>
        </p:txBody>
      </p:sp>
      <p:sp>
        <p:nvSpPr>
          <p:cNvPr id="20" name="Shape 17"/>
          <p:cNvSpPr/>
          <p:nvPr/>
        </p:nvSpPr>
        <p:spPr>
          <a:xfrm>
            <a:off x="699611" y="5208984"/>
            <a:ext cx="7743944" cy="1110258"/>
          </a:xfrm>
          <a:prstGeom prst="rect">
            <a:avLst/>
          </a:prstGeom>
          <a:solidFill>
            <a:srgbClr val="000000">
              <a:alpha val="4000"/>
            </a:srgbClr>
          </a:solidFill>
          <a:ln/>
        </p:spPr>
      </p:sp>
      <p:sp>
        <p:nvSpPr>
          <p:cNvPr id="21" name="Text 18"/>
          <p:cNvSpPr/>
          <p:nvPr/>
        </p:nvSpPr>
        <p:spPr>
          <a:xfrm>
            <a:off x="898088" y="5319951"/>
            <a:ext cx="2181939" cy="296108"/>
          </a:xfrm>
          <a:prstGeom prst="rect">
            <a:avLst/>
          </a:prstGeom>
          <a:noFill/>
          <a:ln/>
        </p:spPr>
        <p:txBody>
          <a:bodyPr wrap="none" lIns="0" tIns="0" rIns="0" bIns="0" rtlCol="0" anchor="t"/>
          <a:lstStyle/>
          <a:p>
            <a:pPr algn="ctr" indent="0" marL="0">
              <a:lnSpc>
                <a:spcPts val="2300"/>
              </a:lnSpc>
              <a:buNone/>
            </a:pPr>
            <a:r>
              <a:rPr lang="en-US" sz="1550" dirty="0">
                <a:solidFill>
                  <a:srgbClr val="4C4C4D"/>
                </a:solidFill>
                <a:latin typeface="Heebo" pitchFamily="34" charset="0"/>
                <a:ea typeface="Heebo" pitchFamily="34" charset="-122"/>
                <a:cs typeface="Heebo" pitchFamily="34" charset="-120"/>
              </a:rPr>
              <a:t>Xóa dữ liệu cũ</a:t>
            </a:r>
            <a:endParaRPr lang="en-US" sz="1550" dirty="0"/>
          </a:p>
        </p:txBody>
      </p:sp>
      <p:sp>
        <p:nvSpPr>
          <p:cNvPr id="22" name="Text 19"/>
          <p:cNvSpPr/>
          <p:nvPr/>
        </p:nvSpPr>
        <p:spPr>
          <a:xfrm>
            <a:off x="3482935" y="5319951"/>
            <a:ext cx="2178129" cy="592217"/>
          </a:xfrm>
          <a:prstGeom prst="rect">
            <a:avLst/>
          </a:prstGeom>
          <a:noFill/>
          <a:ln/>
        </p:spPr>
        <p:txBody>
          <a:bodyPr wrap="square" lIns="0" tIns="0" rIns="0" bIns="0" rtlCol="0" anchor="t"/>
          <a:lstStyle/>
          <a:p>
            <a:pPr algn="ctr" indent="0" marL="0">
              <a:lnSpc>
                <a:spcPts val="2300"/>
              </a:lnSpc>
              <a:buNone/>
            </a:pPr>
            <a:r>
              <a:rPr lang="en-US" sz="1550" dirty="0">
                <a:solidFill>
                  <a:srgbClr val="4C4C4D"/>
                </a:solidFill>
                <a:latin typeface="Heebo" pitchFamily="34" charset="0"/>
                <a:ea typeface="Heebo" pitchFamily="34" charset="-122"/>
                <a:cs typeface="Heebo" pitchFamily="34" charset="-120"/>
              </a:rPr>
              <a:t>Giữ lại những thông tin quan trọng</a:t>
            </a:r>
            <a:endParaRPr lang="en-US" sz="1550" dirty="0"/>
          </a:p>
        </p:txBody>
      </p:sp>
      <p:sp>
        <p:nvSpPr>
          <p:cNvPr id="23" name="Text 20"/>
          <p:cNvSpPr/>
          <p:nvPr/>
        </p:nvSpPr>
        <p:spPr>
          <a:xfrm>
            <a:off x="6063972" y="5319951"/>
            <a:ext cx="2181939" cy="888325"/>
          </a:xfrm>
          <a:prstGeom prst="rect">
            <a:avLst/>
          </a:prstGeom>
          <a:noFill/>
          <a:ln/>
        </p:spPr>
        <p:txBody>
          <a:bodyPr wrap="square" lIns="0" tIns="0" rIns="0" bIns="0" rtlCol="0" anchor="t"/>
          <a:lstStyle/>
          <a:p>
            <a:pPr algn="ctr" indent="0" marL="0">
              <a:lnSpc>
                <a:spcPts val="2300"/>
              </a:lnSpc>
              <a:buNone/>
            </a:pPr>
            <a:r>
              <a:rPr lang="en-US" sz="1550" dirty="0">
                <a:solidFill>
                  <a:srgbClr val="4C4C4D"/>
                </a:solidFill>
                <a:latin typeface="Heebo" pitchFamily="34" charset="0"/>
                <a:ea typeface="Heebo" pitchFamily="34" charset="-122"/>
                <a:cs typeface="Heebo" pitchFamily="34" charset="-120"/>
              </a:rPr>
              <a:t>Thêm thông tin quan trong vào system prompt</a:t>
            </a:r>
            <a:endParaRPr lang="en-US" sz="1550" dirty="0"/>
          </a:p>
        </p:txBody>
      </p:sp>
      <p:sp>
        <p:nvSpPr>
          <p:cNvPr id="24" name="Shape 21"/>
          <p:cNvSpPr/>
          <p:nvPr/>
        </p:nvSpPr>
        <p:spPr>
          <a:xfrm>
            <a:off x="691991" y="6520696"/>
            <a:ext cx="7760018" cy="771644"/>
          </a:xfrm>
          <a:prstGeom prst="roundRect">
            <a:avLst>
              <a:gd name="adj" fmla="val 3843"/>
            </a:avLst>
          </a:prstGeom>
          <a:solidFill>
            <a:srgbClr val="B3C3FF"/>
          </a:solidFill>
          <a:ln/>
        </p:spPr>
      </p:sp>
      <p:pic>
        <p:nvPicPr>
          <p:cNvPr id="25" name="Image 1" descr="preencoded.png">    </p:cNvPr>
          <p:cNvPicPr>
            <a:picLocks noChangeAspect="1"/>
          </p:cNvPicPr>
          <p:nvPr/>
        </p:nvPicPr>
        <p:blipFill>
          <a:blip r:embed="rId2"/>
          <a:stretch>
            <a:fillRect/>
          </a:stretch>
        </p:blipFill>
        <p:spPr>
          <a:xfrm>
            <a:off x="889635" y="6800493"/>
            <a:ext cx="247055" cy="197644"/>
          </a:xfrm>
          <a:prstGeom prst="rect">
            <a:avLst/>
          </a:prstGeom>
        </p:spPr>
      </p:pic>
      <p:sp>
        <p:nvSpPr>
          <p:cNvPr id="26" name="Text 22"/>
          <p:cNvSpPr/>
          <p:nvPr/>
        </p:nvSpPr>
        <p:spPr>
          <a:xfrm>
            <a:off x="1334333" y="6742390"/>
            <a:ext cx="6920032" cy="296108"/>
          </a:xfrm>
          <a:prstGeom prst="rect">
            <a:avLst/>
          </a:prstGeom>
          <a:noFill/>
          <a:ln/>
        </p:spPr>
        <p:txBody>
          <a:bodyPr wrap="none" lIns="0" tIns="0" rIns="0" bIns="0" rtlCol="0" anchor="t"/>
          <a:lstStyle/>
          <a:p>
            <a:pPr algn="l" indent="0" marL="0">
              <a:lnSpc>
                <a:spcPts val="2300"/>
              </a:lnSpc>
              <a:buNone/>
            </a:pPr>
            <a:r>
              <a:rPr lang="en-US" sz="1550" i="1" dirty="0">
                <a:solidFill>
                  <a:srgbClr val="000000"/>
                </a:solidFill>
                <a:latin typeface="Heebo" pitchFamily="34" charset="0"/>
                <a:ea typeface="Heebo" pitchFamily="34" charset="-122"/>
                <a:cs typeface="Heebo" pitchFamily="34" charset="-120"/>
              </a:rPr>
              <a:t>Quyết định giới hạn 'đọc hiểu' và ghi nhớ của AI.</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32230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Temperature</a:t>
            </a:r>
            <a:endParaRPr lang="en-US" sz="4450" dirty="0"/>
          </a:p>
        </p:txBody>
      </p:sp>
      <p:sp>
        <p:nvSpPr>
          <p:cNvPr id="4" name="Text 1"/>
          <p:cNvSpPr/>
          <p:nvPr/>
        </p:nvSpPr>
        <p:spPr>
          <a:xfrm>
            <a:off x="6280190" y="237124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Temperature là tham số điều chỉnh độ biến thiên trong phản hồi của AI.</a:t>
            </a:r>
            <a:endParaRPr lang="en-US" sz="1750" dirty="0"/>
          </a:p>
        </p:txBody>
      </p:sp>
      <p:sp>
        <p:nvSpPr>
          <p:cNvPr id="5" name="Text 2"/>
          <p:cNvSpPr/>
          <p:nvPr/>
        </p:nvSpPr>
        <p:spPr>
          <a:xfrm>
            <a:off x="6280190" y="2989302"/>
            <a:ext cx="7556421" cy="2698909"/>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4C4C4D"/>
                </a:solidFill>
                <a:latin typeface="Heebo" pitchFamily="34" charset="0"/>
                <a:ea typeface="Heebo" pitchFamily="34" charset="-122"/>
                <a:cs typeface="Heebo" pitchFamily="34" charset="-120"/>
              </a:rPr>
              <a:t>Temperature thấp(0.0 =&gt; 0.6)</a:t>
            </a:r>
            <a:pPr algn="l" indent="0" marL="0">
              <a:lnSpc>
                <a:spcPts val="2850"/>
              </a:lnSpc>
              <a:buNone/>
            </a:pPr>
            <a:r>
              <a:rPr lang="en-US" sz="1750" dirty="0">
                <a:solidFill>
                  <a:srgbClr val="4C4C4D"/>
                </a:solidFill>
                <a:latin typeface="Heebo" pitchFamily="34" charset="0"/>
                <a:ea typeface="Heebo" pitchFamily="34" charset="-122"/>
                <a:cs typeface="Heebo" pitchFamily="34" charset="-120"/>
              </a:rPr>
              <a:t>: Ưu tiên sự chuẩn xác, nhất quán và an toàn — cực kỳ phù hợp khi viết code, báo cáo hoặc phân tích dữ liệu.</a:t>
            </a:r>
            <a:endParaRPr lang="en-US" sz="1750" dirty="0"/>
          </a:p>
          <a:p>
            <a:pPr algn="l" marL="342900" indent="-342900">
              <a:lnSpc>
                <a:spcPts val="2850"/>
              </a:lnSpc>
              <a:buSzPct val="100000"/>
              <a:buChar char="•"/>
            </a:pPr>
            <a:r>
              <a:rPr lang="en-US" sz="1750" b="1" dirty="0">
                <a:solidFill>
                  <a:srgbClr val="4C4C4D"/>
                </a:solidFill>
                <a:latin typeface="Heebo" pitchFamily="34" charset="0"/>
                <a:ea typeface="Heebo" pitchFamily="34" charset="-122"/>
                <a:cs typeface="Heebo" pitchFamily="34" charset="-120"/>
              </a:rPr>
              <a:t>Temperature trung bình(0.7 =&gt; 1.5)</a:t>
            </a:r>
            <a:pPr algn="l" indent="0" marL="0">
              <a:lnSpc>
                <a:spcPts val="2850"/>
              </a:lnSpc>
              <a:buNone/>
            </a:pPr>
            <a:r>
              <a:rPr lang="en-US" sz="1750" dirty="0">
                <a:solidFill>
                  <a:srgbClr val="4C4C4D"/>
                </a:solidFill>
                <a:latin typeface="Heebo" pitchFamily="34" charset="0"/>
                <a:ea typeface="Heebo" pitchFamily="34" charset="-122"/>
                <a:cs typeface="Heebo" pitchFamily="34" charset="-120"/>
              </a:rPr>
              <a:t>: Cân bằng giữa chính xác và ngẫu hứng — phù hợp để làm chatbot, trợ lý ảo.</a:t>
            </a:r>
            <a:endParaRPr lang="en-US" sz="1750" dirty="0"/>
          </a:p>
          <a:p>
            <a:pPr algn="l" marL="342900" indent="-342900">
              <a:lnSpc>
                <a:spcPts val="2850"/>
              </a:lnSpc>
              <a:buSzPct val="100000"/>
              <a:buChar char="•"/>
            </a:pPr>
            <a:r>
              <a:rPr lang="en-US" sz="1750" b="1" dirty="0">
                <a:solidFill>
                  <a:srgbClr val="4C4C4D"/>
                </a:solidFill>
                <a:latin typeface="Heebo" pitchFamily="34" charset="0"/>
                <a:ea typeface="Heebo" pitchFamily="34" charset="-122"/>
                <a:cs typeface="Heebo" pitchFamily="34" charset="-120"/>
              </a:rPr>
              <a:t>Temperature cao(1.5+)</a:t>
            </a:r>
            <a:pPr algn="l" indent="0" marL="0">
              <a:lnSpc>
                <a:spcPts val="2850"/>
              </a:lnSpc>
              <a:buNone/>
            </a:pPr>
            <a:r>
              <a:rPr lang="en-US" sz="1750" dirty="0">
                <a:solidFill>
                  <a:srgbClr val="4C4C4D"/>
                </a:solidFill>
                <a:latin typeface="Heebo" pitchFamily="34" charset="0"/>
                <a:ea typeface="Heebo" pitchFamily="34" charset="-122"/>
                <a:cs typeface="Heebo" pitchFamily="34" charset="-120"/>
              </a:rPr>
              <a:t>: Khuyến khích sự ngẫu hứng, sáng tạo và khác biệt — lý tưởng để sáng tác thơ, viết kịch bản hoặc tìm kiếm ý tưởng mới.</a:t>
            </a:r>
            <a:endParaRPr lang="en-US" sz="1750" dirty="0"/>
          </a:p>
        </p:txBody>
      </p:sp>
      <p:sp>
        <p:nvSpPr>
          <p:cNvPr id="6" name="Shape 3"/>
          <p:cNvSpPr/>
          <p:nvPr/>
        </p:nvSpPr>
        <p:spPr>
          <a:xfrm>
            <a:off x="6280190" y="5943362"/>
            <a:ext cx="7556421" cy="963811"/>
          </a:xfrm>
          <a:prstGeom prst="roundRect">
            <a:avLst>
              <a:gd name="adj" fmla="val 3530"/>
            </a:avLst>
          </a:prstGeom>
          <a:solidFill>
            <a:srgbClr val="B3C3FF"/>
          </a:solidFill>
          <a:ln/>
        </p:spPr>
      </p:sp>
      <p:pic>
        <p:nvPicPr>
          <p:cNvPr id="7" name="Image 1" descr="preencoded.png">    </p:cNvPr>
          <p:cNvPicPr>
            <a:picLocks noChangeAspect="1"/>
          </p:cNvPicPr>
          <p:nvPr/>
        </p:nvPicPr>
        <p:blipFill>
          <a:blip r:embed="rId2"/>
          <a:stretch>
            <a:fillRect/>
          </a:stretch>
        </p:blipFill>
        <p:spPr>
          <a:xfrm>
            <a:off x="6507004" y="6272212"/>
            <a:ext cx="283488" cy="226814"/>
          </a:xfrm>
          <a:prstGeom prst="rect">
            <a:avLst/>
          </a:prstGeom>
        </p:spPr>
      </p:pic>
      <p:sp>
        <p:nvSpPr>
          <p:cNvPr id="8" name="Text 4"/>
          <p:cNvSpPr/>
          <p:nvPr/>
        </p:nvSpPr>
        <p:spPr>
          <a:xfrm>
            <a:off x="7017306" y="6226850"/>
            <a:ext cx="6592491" cy="362903"/>
          </a:xfrm>
          <a:prstGeom prst="rect">
            <a:avLst/>
          </a:prstGeom>
          <a:noFill/>
          <a:ln/>
        </p:spPr>
        <p:txBody>
          <a:bodyPr wrap="none" lIns="0" tIns="0" rIns="0" bIns="0" rtlCol="0" anchor="t"/>
          <a:lstStyle/>
          <a:p>
            <a:pPr algn="l" indent="0" marL="0">
              <a:lnSpc>
                <a:spcPts val="2850"/>
              </a:lnSpc>
              <a:buNone/>
            </a:pPr>
            <a:r>
              <a:rPr lang="en-US" sz="1750" i="1" dirty="0">
                <a:solidFill>
                  <a:srgbClr val="000000"/>
                </a:solidFill>
                <a:latin typeface="Heebo" pitchFamily="34" charset="0"/>
                <a:ea typeface="Heebo" pitchFamily="34" charset="-122"/>
                <a:cs typeface="Heebo" pitchFamily="34" charset="-120"/>
              </a:rPr>
              <a:t>Temperature càng cao câu trả lời càng "bay bổng".</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42023"/>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AI Agent </a:t>
            </a:r>
            <a:endParaRPr lang="en-US" sz="4450" dirty="0"/>
          </a:p>
        </p:txBody>
      </p:sp>
      <p:sp>
        <p:nvSpPr>
          <p:cNvPr id="4" name="Text 1"/>
          <p:cNvSpPr/>
          <p:nvPr/>
        </p:nvSpPr>
        <p:spPr>
          <a:xfrm>
            <a:off x="793790" y="1990963"/>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AI Agent = </a:t>
            </a:r>
            <a:pPr algn="l" indent="0" marL="0">
              <a:lnSpc>
                <a:spcPts val="2850"/>
              </a:lnSpc>
              <a:buNone/>
            </a:pPr>
            <a:r>
              <a:rPr lang="en-US" sz="1750" b="1" dirty="0">
                <a:solidFill>
                  <a:srgbClr val="4C4C4D"/>
                </a:solidFill>
                <a:latin typeface="Heebo" pitchFamily="34" charset="0"/>
                <a:ea typeface="Heebo" pitchFamily="34" charset="-122"/>
                <a:cs typeface="Heebo" pitchFamily="34" charset="-120"/>
              </a:rPr>
              <a:t>AI (bộ não)</a:t>
            </a:r>
            <a:pPr algn="l" indent="0" marL="0">
              <a:lnSpc>
                <a:spcPts val="2850"/>
              </a:lnSpc>
              <a:buNone/>
            </a:pPr>
            <a:r>
              <a:rPr lang="en-US" sz="1750" dirty="0">
                <a:solidFill>
                  <a:srgbClr val="4C4C4D"/>
                </a:solidFill>
                <a:latin typeface="Heebo" pitchFamily="34" charset="0"/>
                <a:ea typeface="Heebo" pitchFamily="34" charset="-122"/>
                <a:cs typeface="Heebo" pitchFamily="34" charset="-120"/>
              </a:rPr>
              <a:t> + </a:t>
            </a:r>
            <a:pPr algn="l" indent="0" marL="0">
              <a:lnSpc>
                <a:spcPts val="2850"/>
              </a:lnSpc>
              <a:buNone/>
            </a:pPr>
            <a:r>
              <a:rPr lang="en-US" sz="1750" b="1" dirty="0">
                <a:solidFill>
                  <a:srgbClr val="4C4C4D"/>
                </a:solidFill>
                <a:latin typeface="Heebo" pitchFamily="34" charset="0"/>
                <a:ea typeface="Heebo" pitchFamily="34" charset="-122"/>
                <a:cs typeface="Heebo" pitchFamily="34" charset="-120"/>
              </a:rPr>
              <a:t>Tools (tay chân)</a:t>
            </a:r>
            <a:pPr algn="l" indent="0" marL="0">
              <a:lnSpc>
                <a:spcPts val="2850"/>
              </a:lnSpc>
              <a:buNone/>
            </a:pPr>
            <a:r>
              <a:rPr lang="en-US" sz="1750" dirty="0">
                <a:solidFill>
                  <a:srgbClr val="4C4C4D"/>
                </a:solidFill>
                <a:latin typeface="Heebo" pitchFamily="34" charset="0"/>
                <a:ea typeface="Heebo" pitchFamily="34" charset="-122"/>
                <a:cs typeface="Heebo" pitchFamily="34" charset="-120"/>
              </a:rPr>
              <a:t>. </a:t>
            </a:r>
            <a:endParaRPr lang="en-US" sz="1750" dirty="0"/>
          </a:p>
        </p:txBody>
      </p:sp>
      <p:sp>
        <p:nvSpPr>
          <p:cNvPr id="5" name="Text 2"/>
          <p:cNvSpPr/>
          <p:nvPr/>
        </p:nvSpPr>
        <p:spPr>
          <a:xfrm>
            <a:off x="793790" y="260901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Nếu các chatbot truyền thống chỉ biết "nói", thì AI Agent còn biết "làm". Nhờ được "gắn" các tool, nó có thể trực tiếp thực thi tác vụ thay vì chỉ đưa ra câu trả lời đơn thuần.</a:t>
            </a:r>
            <a:endParaRPr lang="en-US" sz="1750" dirty="0"/>
          </a:p>
        </p:txBody>
      </p:sp>
      <p:sp>
        <p:nvSpPr>
          <p:cNvPr id="6" name="Text 3"/>
          <p:cNvSpPr/>
          <p:nvPr/>
        </p:nvSpPr>
        <p:spPr>
          <a:xfrm>
            <a:off x="793790" y="4402574"/>
            <a:ext cx="2266712" cy="354330"/>
          </a:xfrm>
          <a:prstGeom prst="rect">
            <a:avLst/>
          </a:prstGeom>
          <a:noFill/>
          <a:ln/>
        </p:spPr>
        <p:txBody>
          <a:bodyPr wrap="none" lIns="0" tIns="0" rIns="0" bIns="0" rtlCol="0" anchor="t"/>
          <a:lstStyle/>
          <a:p>
            <a:pPr algn="r"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AI</a:t>
            </a:r>
            <a:endParaRPr lang="en-US" sz="2200" dirty="0"/>
          </a:p>
        </p:txBody>
      </p:sp>
      <p:sp>
        <p:nvSpPr>
          <p:cNvPr id="7" name="Text 4"/>
          <p:cNvSpPr/>
          <p:nvPr/>
        </p:nvSpPr>
        <p:spPr>
          <a:xfrm>
            <a:off x="793790" y="4892993"/>
            <a:ext cx="2266712" cy="725805"/>
          </a:xfrm>
          <a:prstGeom prst="rect">
            <a:avLst/>
          </a:prstGeom>
          <a:noFill/>
          <a:ln/>
        </p:spPr>
        <p:txBody>
          <a:bodyPr wrap="square" lIns="0" tIns="0" rIns="0" bIns="0" rtlCol="0" anchor="t"/>
          <a:lstStyle/>
          <a:p>
            <a:pPr algn="r" indent="0" marL="0">
              <a:lnSpc>
                <a:spcPts val="2850"/>
              </a:lnSpc>
              <a:buNone/>
            </a:pPr>
            <a:r>
              <a:rPr lang="en-US" sz="1750" dirty="0">
                <a:solidFill>
                  <a:srgbClr val="4C4C4D"/>
                </a:solidFill>
                <a:latin typeface="Heebo" pitchFamily="34" charset="0"/>
                <a:ea typeface="Heebo" pitchFamily="34" charset="-122"/>
                <a:cs typeface="Heebo" pitchFamily="34" charset="-120"/>
              </a:rPr>
              <a:t>Phân tích, lập kế hoạch, ra quyết định.</a:t>
            </a:r>
            <a:endParaRPr lang="en-US" sz="1750" dirty="0"/>
          </a:p>
        </p:txBody>
      </p:sp>
      <p:pic>
        <p:nvPicPr>
          <p:cNvPr id="8" name="Image 1" descr="preencoded.png">    </p:cNvPr>
          <p:cNvPicPr>
            <a:picLocks noChangeAspect="1"/>
          </p:cNvPicPr>
          <p:nvPr/>
        </p:nvPicPr>
        <p:blipFill>
          <a:blip r:embed="rId2"/>
          <a:stretch>
            <a:fillRect/>
          </a:stretch>
        </p:blipFill>
        <p:spPr>
          <a:xfrm>
            <a:off x="3514130" y="3952875"/>
            <a:ext cx="2115741" cy="2115741"/>
          </a:xfrm>
          <a:prstGeom prst="rect">
            <a:avLst/>
          </a:prstGeom>
        </p:spPr>
      </p:pic>
      <p:sp>
        <p:nvSpPr>
          <p:cNvPr id="9" name="Shape 5"/>
          <p:cNvSpPr/>
          <p:nvPr/>
        </p:nvSpPr>
        <p:spPr>
          <a:xfrm>
            <a:off x="3270290" y="4727257"/>
            <a:ext cx="566976" cy="566976"/>
          </a:xfrm>
          <a:prstGeom prst="roundRect">
            <a:avLst>
              <a:gd name="adj" fmla="val 1611154"/>
            </a:avLst>
          </a:prstGeom>
          <a:solidFill>
            <a:srgbClr val="F2EEEE"/>
          </a:solidFill>
          <a:ln/>
        </p:spPr>
      </p:sp>
      <p:sp>
        <p:nvSpPr>
          <p:cNvPr id="10" name="Text 6"/>
          <p:cNvSpPr/>
          <p:nvPr/>
        </p:nvSpPr>
        <p:spPr>
          <a:xfrm>
            <a:off x="3426143" y="4851202"/>
            <a:ext cx="255151" cy="318968"/>
          </a:xfrm>
          <a:prstGeom prst="rect">
            <a:avLst/>
          </a:prstGeom>
          <a:noFill/>
          <a:ln/>
        </p:spPr>
        <p:txBody>
          <a:bodyPr wrap="none" lIns="0" tIns="0" rIns="0" bIns="0" rtlCol="0" anchor="t"/>
          <a:lstStyle/>
          <a:p>
            <a:pPr algn="l" indent="0" marL="0">
              <a:lnSpc>
                <a:spcPts val="3200"/>
              </a:lnSpc>
              <a:buNone/>
            </a:pPr>
            <a:r>
              <a:rPr lang="en-US" sz="2000" dirty="0">
                <a:solidFill>
                  <a:srgbClr val="4C4C4D"/>
                </a:solidFill>
                <a:latin typeface="Crimson Pro Semi Bold" pitchFamily="34" charset="0"/>
                <a:ea typeface="Crimson Pro Semi Bold" pitchFamily="34" charset="-122"/>
                <a:cs typeface="Crimson Pro Semi Bold" pitchFamily="34" charset="-120"/>
              </a:rPr>
              <a:t>1</a:t>
            </a:r>
            <a:endParaRPr lang="en-US" sz="2000" dirty="0"/>
          </a:p>
        </p:txBody>
      </p:sp>
      <p:sp>
        <p:nvSpPr>
          <p:cNvPr id="11" name="Text 7"/>
          <p:cNvSpPr/>
          <p:nvPr/>
        </p:nvSpPr>
        <p:spPr>
          <a:xfrm>
            <a:off x="6083498" y="4221123"/>
            <a:ext cx="2266712" cy="354330"/>
          </a:xfrm>
          <a:prstGeom prst="rect">
            <a:avLst/>
          </a:prstGeom>
          <a:noFill/>
          <a:ln/>
        </p:spPr>
        <p:txBody>
          <a:bodyPr wrap="none" lIns="0" tIns="0" rIns="0" bIns="0" rtlCol="0" anchor="t"/>
          <a:lstStyle/>
          <a:p>
            <a:pPr algn="l"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Tools</a:t>
            </a:r>
            <a:endParaRPr lang="en-US" sz="2200" dirty="0"/>
          </a:p>
        </p:txBody>
      </p:sp>
      <p:sp>
        <p:nvSpPr>
          <p:cNvPr id="12" name="Text 8"/>
          <p:cNvSpPr/>
          <p:nvPr/>
        </p:nvSpPr>
        <p:spPr>
          <a:xfrm>
            <a:off x="6083498" y="4711541"/>
            <a:ext cx="2266712" cy="1088708"/>
          </a:xfrm>
          <a:prstGeom prst="rect">
            <a:avLst/>
          </a:prstGeom>
          <a:noFill/>
          <a:ln/>
        </p:spPr>
        <p:txBody>
          <a:bodyPr wrap="squar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Gửi email, tìm trên web, thao tác file, gọi API,…</a:t>
            </a:r>
            <a:endParaRPr lang="en-US" sz="1750" dirty="0"/>
          </a:p>
        </p:txBody>
      </p:sp>
      <p:pic>
        <p:nvPicPr>
          <p:cNvPr id="13" name="Image 2" descr="preencoded.png">    </p:cNvPr>
          <p:cNvPicPr>
            <a:picLocks noChangeAspect="1"/>
          </p:cNvPicPr>
          <p:nvPr/>
        </p:nvPicPr>
        <p:blipFill>
          <a:blip r:embed="rId3"/>
          <a:stretch>
            <a:fillRect/>
          </a:stretch>
        </p:blipFill>
        <p:spPr>
          <a:xfrm>
            <a:off x="3514130" y="3952875"/>
            <a:ext cx="2115741" cy="2115741"/>
          </a:xfrm>
          <a:prstGeom prst="rect">
            <a:avLst/>
          </a:prstGeom>
        </p:spPr>
      </p:pic>
      <p:sp>
        <p:nvSpPr>
          <p:cNvPr id="14" name="Shape 9"/>
          <p:cNvSpPr/>
          <p:nvPr/>
        </p:nvSpPr>
        <p:spPr>
          <a:xfrm>
            <a:off x="5306616" y="4727257"/>
            <a:ext cx="566976" cy="566976"/>
          </a:xfrm>
          <a:prstGeom prst="roundRect">
            <a:avLst>
              <a:gd name="adj" fmla="val 1611154"/>
            </a:avLst>
          </a:prstGeom>
          <a:solidFill>
            <a:srgbClr val="F2EEEE"/>
          </a:solidFill>
          <a:ln/>
        </p:spPr>
      </p:sp>
      <p:sp>
        <p:nvSpPr>
          <p:cNvPr id="15" name="Text 10"/>
          <p:cNvSpPr/>
          <p:nvPr/>
        </p:nvSpPr>
        <p:spPr>
          <a:xfrm>
            <a:off x="5462468" y="4851202"/>
            <a:ext cx="255151" cy="318968"/>
          </a:xfrm>
          <a:prstGeom prst="rect">
            <a:avLst/>
          </a:prstGeom>
          <a:noFill/>
          <a:ln/>
        </p:spPr>
        <p:txBody>
          <a:bodyPr wrap="none" lIns="0" tIns="0" rIns="0" bIns="0" rtlCol="0" anchor="t"/>
          <a:lstStyle/>
          <a:p>
            <a:pPr algn="l" indent="0" marL="0">
              <a:lnSpc>
                <a:spcPts val="3200"/>
              </a:lnSpc>
              <a:buNone/>
            </a:pPr>
            <a:r>
              <a:rPr lang="en-US" sz="2000" dirty="0">
                <a:solidFill>
                  <a:srgbClr val="4C4C4D"/>
                </a:solidFill>
                <a:latin typeface="Crimson Pro Semi Bold" pitchFamily="34" charset="0"/>
                <a:ea typeface="Crimson Pro Semi Bold" pitchFamily="34" charset="-122"/>
                <a:cs typeface="Crimson Pro Semi Bold" pitchFamily="34" charset="-120"/>
              </a:rPr>
              <a:t>2</a:t>
            </a:r>
            <a:endParaRPr lang="en-US" sz="2000" dirty="0"/>
          </a:p>
        </p:txBody>
      </p:sp>
      <p:sp>
        <p:nvSpPr>
          <p:cNvPr id="16" name="Shape 11"/>
          <p:cNvSpPr/>
          <p:nvPr/>
        </p:nvSpPr>
        <p:spPr>
          <a:xfrm>
            <a:off x="793790" y="6323767"/>
            <a:ext cx="7556421" cy="963811"/>
          </a:xfrm>
          <a:prstGeom prst="roundRect">
            <a:avLst>
              <a:gd name="adj" fmla="val 3530"/>
            </a:avLst>
          </a:prstGeom>
          <a:solidFill>
            <a:srgbClr val="B3C3FF"/>
          </a:solidFill>
          <a:ln/>
        </p:spPr>
      </p:sp>
      <p:pic>
        <p:nvPicPr>
          <p:cNvPr id="17" name="Image 3" descr="preencoded.png">    </p:cNvPr>
          <p:cNvPicPr>
            <a:picLocks noChangeAspect="1"/>
          </p:cNvPicPr>
          <p:nvPr/>
        </p:nvPicPr>
        <p:blipFill>
          <a:blip r:embed="rId4"/>
          <a:stretch>
            <a:fillRect/>
          </a:stretch>
        </p:blipFill>
        <p:spPr>
          <a:xfrm>
            <a:off x="1020604" y="6652617"/>
            <a:ext cx="283488" cy="226814"/>
          </a:xfrm>
          <a:prstGeom prst="rect">
            <a:avLst/>
          </a:prstGeom>
        </p:spPr>
      </p:pic>
      <p:sp>
        <p:nvSpPr>
          <p:cNvPr id="18" name="Text 12"/>
          <p:cNvSpPr/>
          <p:nvPr/>
        </p:nvSpPr>
        <p:spPr>
          <a:xfrm>
            <a:off x="1530906" y="6607254"/>
            <a:ext cx="6592491" cy="362903"/>
          </a:xfrm>
          <a:prstGeom prst="rect">
            <a:avLst/>
          </a:prstGeom>
          <a:noFill/>
          <a:ln/>
        </p:spPr>
        <p:txBody>
          <a:bodyPr wrap="none" lIns="0" tIns="0" rIns="0" bIns="0" rtlCol="0" anchor="t"/>
          <a:lstStyle/>
          <a:p>
            <a:pPr algn="l" indent="0" marL="0">
              <a:lnSpc>
                <a:spcPts val="2850"/>
              </a:lnSpc>
              <a:buNone/>
            </a:pPr>
            <a:r>
              <a:rPr lang="en-US" sz="1750" i="1" dirty="0">
                <a:solidFill>
                  <a:srgbClr val="000000"/>
                </a:solidFill>
                <a:latin typeface="Heebo" pitchFamily="34" charset="0"/>
                <a:ea typeface="Heebo" pitchFamily="34" charset="-122"/>
                <a:cs typeface="Heebo" pitchFamily="34" charset="-120"/>
              </a:rPr>
              <a:t>AI tự lựa chọn tool dựa vào yêu cầu của người dùng.</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86301"/>
          </a:xfrm>
          <a:prstGeom prst="rect">
            <a:avLst/>
          </a:prstGeom>
        </p:spPr>
      </p:pic>
      <p:sp>
        <p:nvSpPr>
          <p:cNvPr id="3" name="Text 0"/>
          <p:cNvSpPr/>
          <p:nvPr/>
        </p:nvSpPr>
        <p:spPr>
          <a:xfrm>
            <a:off x="780098" y="3400187"/>
            <a:ext cx="5572601" cy="696516"/>
          </a:xfrm>
          <a:prstGeom prst="rect">
            <a:avLst/>
          </a:prstGeom>
          <a:noFill/>
          <a:ln/>
        </p:spPr>
        <p:txBody>
          <a:bodyPr wrap="none" lIns="0" tIns="0" rIns="0" bIns="0" rtlCol="0" anchor="t"/>
          <a:lstStyle/>
          <a:p>
            <a:pPr algn="l" indent="0" marL="0">
              <a:lnSpc>
                <a:spcPts val="5450"/>
              </a:lnSpc>
              <a:buNone/>
            </a:pPr>
            <a:r>
              <a:rPr lang="en-US" sz="4350" dirty="0">
                <a:solidFill>
                  <a:srgbClr val="152D47"/>
                </a:solidFill>
                <a:latin typeface="Crimson Pro Semi Bold" pitchFamily="34" charset="0"/>
                <a:ea typeface="Crimson Pro Semi Bold" pitchFamily="34" charset="-122"/>
                <a:cs typeface="Crimson Pro Semi Bold" pitchFamily="34" charset="-120"/>
              </a:rPr>
              <a:t>Agent Team</a:t>
            </a:r>
            <a:endParaRPr lang="en-US" sz="4350" dirty="0"/>
          </a:p>
        </p:txBody>
      </p:sp>
      <p:sp>
        <p:nvSpPr>
          <p:cNvPr id="4" name="Text 1"/>
          <p:cNvSpPr/>
          <p:nvPr/>
        </p:nvSpPr>
        <p:spPr>
          <a:xfrm>
            <a:off x="780098" y="4425196"/>
            <a:ext cx="13070205" cy="353497"/>
          </a:xfrm>
          <a:prstGeom prst="rect">
            <a:avLst/>
          </a:prstGeom>
          <a:noFill/>
          <a:ln/>
        </p:spPr>
        <p:txBody>
          <a:bodyPr wrap="none" lIns="0" tIns="0" rIns="0" bIns="0" rtlCol="0" anchor="t"/>
          <a:lstStyle/>
          <a:p>
            <a:pPr algn="l" indent="0" marL="0">
              <a:lnSpc>
                <a:spcPts val="2750"/>
              </a:lnSpc>
              <a:buNone/>
            </a:pPr>
            <a:r>
              <a:rPr lang="en-US" sz="1750" dirty="0">
                <a:solidFill>
                  <a:srgbClr val="4C4C4D"/>
                </a:solidFill>
                <a:latin typeface="Heebo" pitchFamily="34" charset="0"/>
                <a:ea typeface="Heebo" pitchFamily="34" charset="-122"/>
                <a:cs typeface="Heebo" pitchFamily="34" charset="-120"/>
              </a:rPr>
              <a:t>Nhiều AI Agent cùng phối hợp để hoàn thành mục tiêu lớn — mỗi agent có vai trò riêng, một agent chính điều phối.</a:t>
            </a:r>
            <a:endParaRPr lang="en-US" sz="1750" dirty="0"/>
          </a:p>
        </p:txBody>
      </p:sp>
      <p:pic>
        <p:nvPicPr>
          <p:cNvPr id="5" name="Image 1" descr="preencoded.png">    </p:cNvPr>
          <p:cNvPicPr>
            <a:picLocks noChangeAspect="1"/>
          </p:cNvPicPr>
          <p:nvPr/>
        </p:nvPicPr>
        <p:blipFill>
          <a:blip r:embed="rId2"/>
          <a:stretch>
            <a:fillRect/>
          </a:stretch>
        </p:blipFill>
        <p:spPr>
          <a:xfrm>
            <a:off x="780098" y="5025033"/>
            <a:ext cx="1407557" cy="1407557"/>
          </a:xfrm>
          <a:prstGeom prst="rect">
            <a:avLst/>
          </a:prstGeom>
        </p:spPr>
      </p:pic>
      <p:sp>
        <p:nvSpPr>
          <p:cNvPr id="6" name="Text 2"/>
          <p:cNvSpPr/>
          <p:nvPr/>
        </p:nvSpPr>
        <p:spPr>
          <a:xfrm>
            <a:off x="2461379" y="5025033"/>
            <a:ext cx="2786301" cy="348258"/>
          </a:xfrm>
          <a:prstGeom prst="rect">
            <a:avLst/>
          </a:prstGeom>
          <a:noFill/>
          <a:ln/>
        </p:spPr>
        <p:txBody>
          <a:bodyPr wrap="none" lIns="0" tIns="0" rIns="0" bIns="0" rtlCol="0" anchor="t"/>
          <a:lstStyle/>
          <a:p>
            <a:pPr algn="l" indent="0" marL="0">
              <a:lnSpc>
                <a:spcPts val="2700"/>
              </a:lnSpc>
              <a:buNone/>
            </a:pPr>
            <a:r>
              <a:rPr lang="en-US" sz="2150" dirty="0">
                <a:solidFill>
                  <a:srgbClr val="4C4C4D"/>
                </a:solidFill>
                <a:latin typeface="Crimson Pro Semi Bold" pitchFamily="34" charset="0"/>
                <a:ea typeface="Crimson Pro Semi Bold" pitchFamily="34" charset="-122"/>
                <a:cs typeface="Crimson Pro Semi Bold" pitchFamily="34" charset="-120"/>
              </a:rPr>
              <a:t>Agent điều phối</a:t>
            </a:r>
            <a:endParaRPr lang="en-US" sz="2150" dirty="0"/>
          </a:p>
        </p:txBody>
      </p:sp>
      <p:sp>
        <p:nvSpPr>
          <p:cNvPr id="7" name="Text 3"/>
          <p:cNvSpPr/>
          <p:nvPr/>
        </p:nvSpPr>
        <p:spPr>
          <a:xfrm>
            <a:off x="2461379" y="5504617"/>
            <a:ext cx="4716899" cy="353497"/>
          </a:xfrm>
          <a:prstGeom prst="rect">
            <a:avLst/>
          </a:prstGeom>
          <a:noFill/>
          <a:ln/>
        </p:spPr>
        <p:txBody>
          <a:bodyPr wrap="none" lIns="0" tIns="0" rIns="0" bIns="0" rtlCol="0" anchor="t"/>
          <a:lstStyle/>
          <a:p>
            <a:pPr algn="l" indent="0" marL="0">
              <a:lnSpc>
                <a:spcPts val="2750"/>
              </a:lnSpc>
              <a:buNone/>
            </a:pPr>
            <a:r>
              <a:rPr lang="en-US" sz="1750" dirty="0">
                <a:solidFill>
                  <a:srgbClr val="4C4C4D"/>
                </a:solidFill>
                <a:latin typeface="Heebo" pitchFamily="34" charset="0"/>
                <a:ea typeface="Heebo" pitchFamily="34" charset="-122"/>
                <a:cs typeface="Heebo" pitchFamily="34" charset="-120"/>
              </a:rPr>
              <a:t>Phân công, tổng hợp kết quả, kiểm soát tiến độ.</a:t>
            </a:r>
            <a:endParaRPr lang="en-US" sz="1750" dirty="0"/>
          </a:p>
        </p:txBody>
      </p:sp>
      <p:pic>
        <p:nvPicPr>
          <p:cNvPr id="8" name="Image 2" descr="preencoded.png">    </p:cNvPr>
          <p:cNvPicPr>
            <a:picLocks noChangeAspect="1"/>
          </p:cNvPicPr>
          <p:nvPr/>
        </p:nvPicPr>
        <p:blipFill>
          <a:blip r:embed="rId3"/>
          <a:stretch>
            <a:fillRect/>
          </a:stretch>
        </p:blipFill>
        <p:spPr>
          <a:xfrm>
            <a:off x="7452003" y="5025033"/>
            <a:ext cx="1407557" cy="1407557"/>
          </a:xfrm>
          <a:prstGeom prst="rect">
            <a:avLst/>
          </a:prstGeom>
        </p:spPr>
      </p:pic>
      <p:sp>
        <p:nvSpPr>
          <p:cNvPr id="9" name="Text 4"/>
          <p:cNvSpPr/>
          <p:nvPr/>
        </p:nvSpPr>
        <p:spPr>
          <a:xfrm>
            <a:off x="9133284" y="5025033"/>
            <a:ext cx="2786301" cy="348258"/>
          </a:xfrm>
          <a:prstGeom prst="rect">
            <a:avLst/>
          </a:prstGeom>
          <a:noFill/>
          <a:ln/>
        </p:spPr>
        <p:txBody>
          <a:bodyPr wrap="none" lIns="0" tIns="0" rIns="0" bIns="0" rtlCol="0" anchor="t"/>
          <a:lstStyle/>
          <a:p>
            <a:pPr algn="l" indent="0" marL="0">
              <a:lnSpc>
                <a:spcPts val="2700"/>
              </a:lnSpc>
              <a:buNone/>
            </a:pPr>
            <a:r>
              <a:rPr lang="en-US" sz="2150" dirty="0">
                <a:solidFill>
                  <a:srgbClr val="4C4C4D"/>
                </a:solidFill>
                <a:latin typeface="Crimson Pro Semi Bold" pitchFamily="34" charset="0"/>
                <a:ea typeface="Crimson Pro Semi Bold" pitchFamily="34" charset="-122"/>
                <a:cs typeface="Crimson Pro Semi Bold" pitchFamily="34" charset="-120"/>
              </a:rPr>
              <a:t>Agent thực thi</a:t>
            </a:r>
            <a:endParaRPr lang="en-US" sz="2150" dirty="0"/>
          </a:p>
        </p:txBody>
      </p:sp>
      <p:sp>
        <p:nvSpPr>
          <p:cNvPr id="10" name="Text 5"/>
          <p:cNvSpPr/>
          <p:nvPr/>
        </p:nvSpPr>
        <p:spPr>
          <a:xfrm>
            <a:off x="9133284" y="5504617"/>
            <a:ext cx="4717018" cy="706993"/>
          </a:xfrm>
          <a:prstGeom prst="rect">
            <a:avLst/>
          </a:prstGeom>
          <a:noFill/>
          <a:ln/>
        </p:spPr>
        <p:txBody>
          <a:bodyPr wrap="square" lIns="0" tIns="0" rIns="0" bIns="0" rtlCol="0" anchor="t"/>
          <a:lstStyle/>
          <a:p>
            <a:pPr algn="l" indent="0" marL="0">
              <a:lnSpc>
                <a:spcPts val="2750"/>
              </a:lnSpc>
              <a:buNone/>
            </a:pPr>
            <a:r>
              <a:rPr lang="en-US" sz="1750" dirty="0">
                <a:solidFill>
                  <a:srgbClr val="4C4C4D"/>
                </a:solidFill>
                <a:latin typeface="Heebo" pitchFamily="34" charset="0"/>
                <a:ea typeface="Heebo" pitchFamily="34" charset="-122"/>
                <a:cs typeface="Heebo" pitchFamily="34" charset="-120"/>
              </a:rPr>
              <a:t>Thực hiện tác vụ cụ thể: tìm dữ liệu, gửi mail, đặt vé,…</a:t>
            </a:r>
            <a:endParaRPr lang="en-US" sz="1750" dirty="0"/>
          </a:p>
        </p:txBody>
      </p:sp>
      <p:sp>
        <p:nvSpPr>
          <p:cNvPr id="11" name="Shape 6"/>
          <p:cNvSpPr/>
          <p:nvPr/>
        </p:nvSpPr>
        <p:spPr>
          <a:xfrm>
            <a:off x="780098" y="6678930"/>
            <a:ext cx="13070205" cy="936665"/>
          </a:xfrm>
          <a:prstGeom prst="roundRect">
            <a:avLst>
              <a:gd name="adj" fmla="val 3570"/>
            </a:avLst>
          </a:prstGeom>
          <a:solidFill>
            <a:srgbClr val="B3C3FF"/>
          </a:solidFill>
          <a:ln/>
        </p:spPr>
      </p:sp>
      <p:pic>
        <p:nvPicPr>
          <p:cNvPr id="12" name="Image 3" descr="preencoded.png">    </p:cNvPr>
          <p:cNvPicPr>
            <a:picLocks noChangeAspect="1"/>
          </p:cNvPicPr>
          <p:nvPr/>
        </p:nvPicPr>
        <p:blipFill>
          <a:blip r:embed="rId4"/>
          <a:stretch>
            <a:fillRect/>
          </a:stretch>
        </p:blipFill>
        <p:spPr>
          <a:xfrm>
            <a:off x="1002983" y="7006352"/>
            <a:ext cx="278606" cy="222885"/>
          </a:xfrm>
          <a:prstGeom prst="rect">
            <a:avLst/>
          </a:prstGeom>
        </p:spPr>
      </p:pic>
      <p:sp>
        <p:nvSpPr>
          <p:cNvPr id="13" name="Text 7"/>
          <p:cNvSpPr/>
          <p:nvPr/>
        </p:nvSpPr>
        <p:spPr>
          <a:xfrm>
            <a:off x="1504474" y="6953607"/>
            <a:ext cx="12122944" cy="353497"/>
          </a:xfrm>
          <a:prstGeom prst="rect">
            <a:avLst/>
          </a:prstGeom>
          <a:noFill/>
          <a:ln/>
        </p:spPr>
        <p:txBody>
          <a:bodyPr wrap="none" lIns="0" tIns="0" rIns="0" bIns="0" rtlCol="0" anchor="t"/>
          <a:lstStyle/>
          <a:p>
            <a:pPr algn="l" indent="0" marL="0">
              <a:lnSpc>
                <a:spcPts val="2750"/>
              </a:lnSpc>
              <a:buNone/>
            </a:pPr>
            <a:r>
              <a:rPr lang="en-US" sz="1750" i="1" dirty="0">
                <a:solidFill>
                  <a:srgbClr val="000000"/>
                </a:solidFill>
                <a:latin typeface="Heebo" pitchFamily="34" charset="0"/>
                <a:ea typeface="Heebo" pitchFamily="34" charset="-122"/>
                <a:cs typeface="Heebo" pitchFamily="34" charset="-120"/>
              </a:rPr>
              <a:t>Xử lý bài toán phức tạp nhanh và chính xác hơn.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1881" y="599361"/>
            <a:ext cx="5442109" cy="680204"/>
          </a:xfrm>
          <a:prstGeom prst="rect">
            <a:avLst/>
          </a:prstGeom>
          <a:noFill/>
          <a:ln/>
        </p:spPr>
        <p:txBody>
          <a:bodyPr wrap="none" lIns="0" tIns="0" rIns="0" bIns="0" rtlCol="0" anchor="t"/>
          <a:lstStyle/>
          <a:p>
            <a:pPr algn="l" indent="0" marL="0">
              <a:lnSpc>
                <a:spcPts val="5350"/>
              </a:lnSpc>
              <a:buNone/>
            </a:pPr>
            <a:r>
              <a:rPr lang="en-US" sz="4250" dirty="0">
                <a:solidFill>
                  <a:srgbClr val="152D47"/>
                </a:solidFill>
                <a:latin typeface="Crimson Pro Semi Bold" pitchFamily="34" charset="0"/>
                <a:ea typeface="Crimson Pro Semi Bold" pitchFamily="34" charset="-122"/>
                <a:cs typeface="Crimson Pro Semi Bold" pitchFamily="34" charset="-120"/>
              </a:rPr>
              <a:t>Agentic AI</a:t>
            </a:r>
            <a:endParaRPr lang="en-US" sz="4250" dirty="0"/>
          </a:p>
        </p:txBody>
      </p:sp>
      <p:sp>
        <p:nvSpPr>
          <p:cNvPr id="4" name="Text 1"/>
          <p:cNvSpPr/>
          <p:nvPr/>
        </p:nvSpPr>
        <p:spPr>
          <a:xfrm>
            <a:off x="761881" y="1592937"/>
            <a:ext cx="7620238" cy="341114"/>
          </a:xfrm>
          <a:prstGeom prst="rect">
            <a:avLst/>
          </a:prstGeom>
          <a:noFill/>
          <a:ln/>
        </p:spPr>
        <p:txBody>
          <a:bodyPr wrap="none" lIns="0" tIns="0" rIns="0" bIns="0" rtlCol="0" anchor="t"/>
          <a:lstStyle/>
          <a:p>
            <a:pPr algn="l" indent="0" marL="0">
              <a:lnSpc>
                <a:spcPts val="2650"/>
              </a:lnSpc>
              <a:buNone/>
            </a:pPr>
            <a:r>
              <a:rPr lang="en-US" sz="1700" dirty="0">
                <a:solidFill>
                  <a:srgbClr val="4C4C4D"/>
                </a:solidFill>
                <a:latin typeface="Heebo" pitchFamily="34" charset="0"/>
                <a:ea typeface="Heebo" pitchFamily="34" charset="-122"/>
                <a:cs typeface="Heebo" pitchFamily="34" charset="-120"/>
              </a:rPr>
              <a:t>Giao </a:t>
            </a:r>
            <a:pPr algn="l" indent="0" marL="0">
              <a:lnSpc>
                <a:spcPts val="2650"/>
              </a:lnSpc>
              <a:buNone/>
            </a:pPr>
            <a:r>
              <a:rPr lang="en-US" sz="1700" b="1" dirty="0">
                <a:solidFill>
                  <a:srgbClr val="4C4C4D"/>
                </a:solidFill>
                <a:latin typeface="Heebo" pitchFamily="34" charset="0"/>
                <a:ea typeface="Heebo" pitchFamily="34" charset="-122"/>
                <a:cs typeface="Heebo" pitchFamily="34" charset="-120"/>
              </a:rPr>
              <a:t>mục tiêu</a:t>
            </a:r>
            <a:pPr algn="l" indent="0" marL="0">
              <a:lnSpc>
                <a:spcPts val="2650"/>
              </a:lnSpc>
              <a:buNone/>
            </a:pPr>
            <a:r>
              <a:rPr lang="en-US" sz="1700" dirty="0">
                <a:solidFill>
                  <a:srgbClr val="4C4C4D"/>
                </a:solidFill>
                <a:latin typeface="Heebo" pitchFamily="34" charset="0"/>
                <a:ea typeface="Heebo" pitchFamily="34" charset="-122"/>
                <a:cs typeface="Heebo" pitchFamily="34" charset="-120"/>
              </a:rPr>
              <a:t>, AI tự lên </a:t>
            </a:r>
            <a:pPr algn="l" indent="0" marL="0">
              <a:lnSpc>
                <a:spcPts val="2650"/>
              </a:lnSpc>
              <a:buNone/>
            </a:pPr>
            <a:r>
              <a:rPr lang="en-US" sz="1700" b="1" dirty="0">
                <a:solidFill>
                  <a:srgbClr val="4C4C4D"/>
                </a:solidFill>
                <a:latin typeface="Heebo" pitchFamily="34" charset="0"/>
                <a:ea typeface="Heebo" pitchFamily="34" charset="-122"/>
                <a:cs typeface="Heebo" pitchFamily="34" charset="-120"/>
              </a:rPr>
              <a:t>kế hoạch</a:t>
            </a:r>
            <a:pPr algn="l" indent="0" marL="0">
              <a:lnSpc>
                <a:spcPts val="2650"/>
              </a:lnSpc>
              <a:buNone/>
            </a:pPr>
            <a:r>
              <a:rPr lang="en-US" sz="1700" dirty="0">
                <a:solidFill>
                  <a:srgbClr val="4C4C4D"/>
                </a:solidFill>
                <a:latin typeface="Heebo" pitchFamily="34" charset="0"/>
                <a:ea typeface="Heebo" pitchFamily="34" charset="-122"/>
                <a:cs typeface="Heebo" pitchFamily="34" charset="-120"/>
              </a:rPr>
              <a:t> và tự </a:t>
            </a:r>
            <a:pPr algn="l" indent="0" marL="0">
              <a:lnSpc>
                <a:spcPts val="2650"/>
              </a:lnSpc>
              <a:buNone/>
            </a:pPr>
            <a:r>
              <a:rPr lang="en-US" sz="1700" b="1" dirty="0">
                <a:solidFill>
                  <a:srgbClr val="4C4C4D"/>
                </a:solidFill>
                <a:latin typeface="Heebo" pitchFamily="34" charset="0"/>
                <a:ea typeface="Heebo" pitchFamily="34" charset="-122"/>
                <a:cs typeface="Heebo" pitchFamily="34" charset="-120"/>
              </a:rPr>
              <a:t>hành động</a:t>
            </a:r>
            <a:pPr algn="l" indent="0" marL="0">
              <a:lnSpc>
                <a:spcPts val="2650"/>
              </a:lnSpc>
              <a:buNone/>
            </a:pPr>
            <a:r>
              <a:rPr lang="en-US" sz="1700" dirty="0">
                <a:solidFill>
                  <a:srgbClr val="4C4C4D"/>
                </a:solidFill>
                <a:latin typeface="Heebo" pitchFamily="34" charset="0"/>
                <a:ea typeface="Heebo" pitchFamily="34" charset="-122"/>
                <a:cs typeface="Heebo" pitchFamily="34" charset="-120"/>
              </a:rPr>
              <a:t> để đạt mục tiêu.</a:t>
            </a:r>
            <a:endParaRPr lang="en-US" sz="1700" dirty="0"/>
          </a:p>
        </p:txBody>
      </p:sp>
      <p:sp>
        <p:nvSpPr>
          <p:cNvPr id="5" name="Text 2"/>
          <p:cNvSpPr/>
          <p:nvPr/>
        </p:nvSpPr>
        <p:spPr>
          <a:xfrm>
            <a:off x="761881" y="2169081"/>
            <a:ext cx="7620238" cy="682228"/>
          </a:xfrm>
          <a:prstGeom prst="rect">
            <a:avLst/>
          </a:prstGeom>
          <a:noFill/>
          <a:ln/>
        </p:spPr>
        <p:txBody>
          <a:bodyPr wrap="square" lIns="0" tIns="0" rIns="0" bIns="0" rtlCol="0" anchor="t"/>
          <a:lstStyle/>
          <a:p>
            <a:pPr algn="l" indent="0" marL="0">
              <a:lnSpc>
                <a:spcPts val="2650"/>
              </a:lnSpc>
              <a:buNone/>
            </a:pPr>
            <a:r>
              <a:rPr lang="en-US" sz="1700" dirty="0">
                <a:solidFill>
                  <a:srgbClr val="4C4C4D"/>
                </a:solidFill>
                <a:latin typeface="Heebo" pitchFamily="34" charset="0"/>
                <a:ea typeface="Heebo" pitchFamily="34" charset="-122"/>
                <a:cs typeface="Heebo" pitchFamily="34" charset="-120"/>
              </a:rPr>
              <a:t>Ví dụ: "Lên lịch đi Đà Lạt" → AI đặt vé, đặt khách sạn, tìm kiếm địa điểm tham quan, gửi xác nhận.</a:t>
            </a:r>
            <a:endParaRPr lang="en-US" sz="1700" dirty="0"/>
          </a:p>
        </p:txBody>
      </p:sp>
      <p:pic>
        <p:nvPicPr>
          <p:cNvPr id="6" name="Image 1" descr="preencoded.png">    </p:cNvPr>
          <p:cNvPicPr>
            <a:picLocks noChangeAspect="1"/>
          </p:cNvPicPr>
          <p:nvPr/>
        </p:nvPicPr>
        <p:blipFill>
          <a:blip r:embed="rId2"/>
          <a:stretch>
            <a:fillRect/>
          </a:stretch>
        </p:blipFill>
        <p:spPr>
          <a:xfrm>
            <a:off x="761881" y="3086338"/>
            <a:ext cx="7620238" cy="3407569"/>
          </a:xfrm>
          <a:prstGeom prst="rect">
            <a:avLst/>
          </a:prstGeom>
        </p:spPr>
      </p:pic>
      <p:pic>
        <p:nvPicPr>
          <p:cNvPr id="7"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0311" y="5588956"/>
            <a:ext cx="247141" cy="247141"/>
          </a:xfrm>
          <a:prstGeom prst="rect">
            <a:avLst/>
          </a:prstGeom>
        </p:spPr>
      </p:pic>
      <p:sp>
        <p:nvSpPr>
          <p:cNvPr id="8" name="Text 3"/>
          <p:cNvSpPr/>
          <p:nvPr/>
        </p:nvSpPr>
        <p:spPr>
          <a:xfrm>
            <a:off x="5183297" y="5523438"/>
            <a:ext cx="1853557" cy="231695"/>
          </a:xfrm>
          <a:prstGeom prst="rect">
            <a:avLst/>
          </a:prstGeom>
          <a:noFill/>
          <a:ln/>
        </p:spPr>
        <p:txBody>
          <a:bodyPr wrap="none" lIns="0" tIns="0" rIns="0" bIns="0" rtlCol="0" anchor="t"/>
          <a:lstStyle/>
          <a:p>
            <a:pPr algn="l" indent="0" marL="0">
              <a:lnSpc>
                <a:spcPts val="1800"/>
              </a:lnSpc>
              <a:buNone/>
            </a:pPr>
            <a:r>
              <a:rPr lang="en-US" sz="1450" dirty="0">
                <a:solidFill>
                  <a:srgbClr val="4C4C4D"/>
                </a:solidFill>
                <a:latin typeface="Crimson Pro Semi Bold" pitchFamily="34" charset="0"/>
                <a:ea typeface="Crimson Pro Semi Bold" pitchFamily="34" charset="-122"/>
                <a:cs typeface="Crimson Pro Semi Bold" pitchFamily="34" charset="-120"/>
              </a:rPr>
              <a:t>Kết quả</a:t>
            </a:r>
            <a:endParaRPr lang="en-US" sz="1450" dirty="0"/>
          </a:p>
        </p:txBody>
      </p:sp>
      <p:sp>
        <p:nvSpPr>
          <p:cNvPr id="9" name="Text 4"/>
          <p:cNvSpPr/>
          <p:nvPr/>
        </p:nvSpPr>
        <p:spPr>
          <a:xfrm>
            <a:off x="5183297" y="5821037"/>
            <a:ext cx="3015120" cy="362988"/>
          </a:xfrm>
          <a:prstGeom prst="rect">
            <a:avLst/>
          </a:prstGeom>
          <a:noFill/>
          <a:ln/>
        </p:spPr>
        <p:txBody>
          <a:bodyPr wrap="square" lIns="0" tIns="0" rIns="0" bIns="0" rtlCol="0" anchor="t"/>
          <a:lstStyle/>
          <a:p>
            <a:pPr algn="l" indent="0" marL="0">
              <a:lnSpc>
                <a:spcPts val="1400"/>
              </a:lnSpc>
              <a:buNone/>
            </a:pPr>
            <a:r>
              <a:rPr lang="en-US" sz="1150" dirty="0">
                <a:solidFill>
                  <a:srgbClr val="4C4C4D"/>
                </a:solidFill>
                <a:latin typeface="Heebo" pitchFamily="34" charset="0"/>
                <a:ea typeface="Heebo" pitchFamily="34" charset="-122"/>
                <a:cs typeface="Heebo" pitchFamily="34" charset="-120"/>
              </a:rPr>
              <a:t>Đánh giá thành tựu và kết quả cuối cùng của quá trình.</a:t>
            </a:r>
            <a:endParaRPr lang="en-US" sz="1150" dirty="0"/>
          </a:p>
        </p:txBody>
      </p:sp>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0311" y="4485060"/>
            <a:ext cx="247141" cy="247141"/>
          </a:xfrm>
          <a:prstGeom prst="rect">
            <a:avLst/>
          </a:prstGeom>
        </p:spPr>
      </p:pic>
      <p:sp>
        <p:nvSpPr>
          <p:cNvPr id="11" name="Text 5"/>
          <p:cNvSpPr/>
          <p:nvPr/>
        </p:nvSpPr>
        <p:spPr>
          <a:xfrm>
            <a:off x="5175059" y="4419542"/>
            <a:ext cx="1853557" cy="231695"/>
          </a:xfrm>
          <a:prstGeom prst="rect">
            <a:avLst/>
          </a:prstGeom>
          <a:noFill/>
          <a:ln/>
        </p:spPr>
        <p:txBody>
          <a:bodyPr wrap="none" lIns="0" tIns="0" rIns="0" bIns="0" rtlCol="0" anchor="t"/>
          <a:lstStyle/>
          <a:p>
            <a:pPr algn="l" indent="0" marL="0">
              <a:lnSpc>
                <a:spcPts val="1800"/>
              </a:lnSpc>
              <a:buNone/>
            </a:pPr>
            <a:r>
              <a:rPr lang="en-US" sz="1450" dirty="0">
                <a:solidFill>
                  <a:srgbClr val="4C4C4D"/>
                </a:solidFill>
                <a:latin typeface="Crimson Pro Semi Bold" pitchFamily="34" charset="0"/>
                <a:ea typeface="Crimson Pro Semi Bold" pitchFamily="34" charset="-122"/>
                <a:cs typeface="Crimson Pro Semi Bold" pitchFamily="34" charset="-120"/>
              </a:rPr>
              <a:t>Hành động</a:t>
            </a:r>
            <a:endParaRPr lang="en-US" sz="1450" dirty="0"/>
          </a:p>
        </p:txBody>
      </p:sp>
      <p:sp>
        <p:nvSpPr>
          <p:cNvPr id="12" name="Text 6"/>
          <p:cNvSpPr/>
          <p:nvPr/>
        </p:nvSpPr>
        <p:spPr>
          <a:xfrm>
            <a:off x="5175059" y="4717141"/>
            <a:ext cx="3015120" cy="362988"/>
          </a:xfrm>
          <a:prstGeom prst="rect">
            <a:avLst/>
          </a:prstGeom>
          <a:noFill/>
          <a:ln/>
        </p:spPr>
        <p:txBody>
          <a:bodyPr wrap="square" lIns="0" tIns="0" rIns="0" bIns="0" rtlCol="0" anchor="t"/>
          <a:lstStyle/>
          <a:p>
            <a:pPr algn="l" indent="0" marL="0">
              <a:lnSpc>
                <a:spcPts val="1400"/>
              </a:lnSpc>
              <a:buNone/>
            </a:pPr>
            <a:r>
              <a:rPr lang="en-US" sz="1150" dirty="0">
                <a:solidFill>
                  <a:srgbClr val="4C4C4D"/>
                </a:solidFill>
                <a:latin typeface="Heebo" pitchFamily="34" charset="0"/>
                <a:ea typeface="Heebo" pitchFamily="34" charset="-122"/>
                <a:cs typeface="Heebo" pitchFamily="34" charset="-120"/>
              </a:rPr>
              <a:t>Triển khai các bước đã đề ra để đạt được mục tiêu.</a:t>
            </a:r>
            <a:endParaRPr lang="en-US" sz="1150" dirty="0"/>
          </a:p>
        </p:txBody>
      </p:sp>
      <p:pic>
        <p:nvPicPr>
          <p:cNvPr id="13"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0311" y="3397640"/>
            <a:ext cx="247141" cy="247141"/>
          </a:xfrm>
          <a:prstGeom prst="rect">
            <a:avLst/>
          </a:prstGeom>
        </p:spPr>
      </p:pic>
      <p:sp>
        <p:nvSpPr>
          <p:cNvPr id="14" name="Text 7"/>
          <p:cNvSpPr/>
          <p:nvPr/>
        </p:nvSpPr>
        <p:spPr>
          <a:xfrm>
            <a:off x="5175059" y="3332121"/>
            <a:ext cx="1853557" cy="231695"/>
          </a:xfrm>
          <a:prstGeom prst="rect">
            <a:avLst/>
          </a:prstGeom>
          <a:noFill/>
          <a:ln/>
        </p:spPr>
        <p:txBody>
          <a:bodyPr wrap="none" lIns="0" tIns="0" rIns="0" bIns="0" rtlCol="0" anchor="t"/>
          <a:lstStyle/>
          <a:p>
            <a:pPr algn="l" indent="0" marL="0">
              <a:lnSpc>
                <a:spcPts val="1800"/>
              </a:lnSpc>
              <a:buNone/>
            </a:pPr>
            <a:r>
              <a:rPr lang="en-US" sz="1450" dirty="0">
                <a:solidFill>
                  <a:srgbClr val="4C4C4D"/>
                </a:solidFill>
                <a:latin typeface="Crimson Pro Semi Bold" pitchFamily="34" charset="0"/>
                <a:ea typeface="Crimson Pro Semi Bold" pitchFamily="34" charset="-122"/>
                <a:cs typeface="Crimson Pro Semi Bold" pitchFamily="34" charset="-120"/>
              </a:rPr>
              <a:t>Mục tiêu &amp; Kế hoạch</a:t>
            </a:r>
            <a:endParaRPr lang="en-US" sz="1450" dirty="0"/>
          </a:p>
        </p:txBody>
      </p:sp>
      <p:sp>
        <p:nvSpPr>
          <p:cNvPr id="15" name="Text 8"/>
          <p:cNvSpPr/>
          <p:nvPr/>
        </p:nvSpPr>
        <p:spPr>
          <a:xfrm>
            <a:off x="5175059" y="3629720"/>
            <a:ext cx="3015120" cy="362989"/>
          </a:xfrm>
          <a:prstGeom prst="rect">
            <a:avLst/>
          </a:prstGeom>
          <a:noFill/>
          <a:ln/>
        </p:spPr>
        <p:txBody>
          <a:bodyPr wrap="square" lIns="0" tIns="0" rIns="0" bIns="0" rtlCol="0" anchor="t"/>
          <a:lstStyle/>
          <a:p>
            <a:pPr algn="l" indent="0" marL="0">
              <a:lnSpc>
                <a:spcPts val="1400"/>
              </a:lnSpc>
              <a:buNone/>
            </a:pPr>
            <a:r>
              <a:rPr lang="en-US" sz="1150" dirty="0">
                <a:solidFill>
                  <a:srgbClr val="4C4C4D"/>
                </a:solidFill>
                <a:latin typeface="Heebo" pitchFamily="34" charset="0"/>
                <a:ea typeface="Heebo" pitchFamily="34" charset="-122"/>
                <a:cs typeface="Heebo" pitchFamily="34" charset="-120"/>
              </a:rPr>
              <a:t>Xác định mục tiêu cốt lõi và lập kế hoạch chi tiết.</a:t>
            </a:r>
            <a:endParaRPr lang="en-US" sz="1150" dirty="0"/>
          </a:p>
        </p:txBody>
      </p:sp>
      <p:sp>
        <p:nvSpPr>
          <p:cNvPr id="16" name="Shape 9"/>
          <p:cNvSpPr/>
          <p:nvPr/>
        </p:nvSpPr>
        <p:spPr>
          <a:xfrm>
            <a:off x="761881" y="6728936"/>
            <a:ext cx="7620238" cy="901184"/>
          </a:xfrm>
          <a:prstGeom prst="roundRect">
            <a:avLst>
              <a:gd name="adj" fmla="val 3623"/>
            </a:avLst>
          </a:prstGeom>
          <a:solidFill>
            <a:srgbClr val="B3C3FF"/>
          </a:solidFill>
          <a:ln/>
        </p:spPr>
      </p:sp>
      <p:pic>
        <p:nvPicPr>
          <p:cNvPr id="17" name="Image 5" descr="preencoded.png">    </p:cNvPr>
          <p:cNvPicPr>
            <a:picLocks noChangeAspect="1"/>
          </p:cNvPicPr>
          <p:nvPr/>
        </p:nvPicPr>
        <p:blipFill>
          <a:blip r:embed="rId9"/>
          <a:stretch>
            <a:fillRect/>
          </a:stretch>
        </p:blipFill>
        <p:spPr>
          <a:xfrm>
            <a:off x="979527" y="7046714"/>
            <a:ext cx="272058" cy="217646"/>
          </a:xfrm>
          <a:prstGeom prst="rect">
            <a:avLst/>
          </a:prstGeom>
        </p:spPr>
      </p:pic>
      <p:sp>
        <p:nvSpPr>
          <p:cNvPr id="18" name="Text 10"/>
          <p:cNvSpPr/>
          <p:nvPr/>
        </p:nvSpPr>
        <p:spPr>
          <a:xfrm>
            <a:off x="1469231" y="6992183"/>
            <a:ext cx="6695242" cy="341114"/>
          </a:xfrm>
          <a:prstGeom prst="rect">
            <a:avLst/>
          </a:prstGeom>
          <a:noFill/>
          <a:ln/>
        </p:spPr>
        <p:txBody>
          <a:bodyPr wrap="none" lIns="0" tIns="0" rIns="0" bIns="0" rtlCol="0" anchor="t"/>
          <a:lstStyle/>
          <a:p>
            <a:pPr algn="l" indent="0" marL="0">
              <a:lnSpc>
                <a:spcPts val="2650"/>
              </a:lnSpc>
              <a:buNone/>
            </a:pPr>
            <a:r>
              <a:rPr lang="en-US" sz="1700" i="1" dirty="0">
                <a:solidFill>
                  <a:srgbClr val="000000"/>
                </a:solidFill>
                <a:latin typeface="Heebo" pitchFamily="34" charset="0"/>
                <a:ea typeface="Heebo" pitchFamily="34" charset="-122"/>
                <a:cs typeface="Heebo" pitchFamily="34" charset="-120"/>
              </a:rPr>
              <a:t>Giao mục tiêu, AI lo phần còn lại.</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51466"/>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Vector Database</a:t>
            </a:r>
            <a:endParaRPr lang="en-US" sz="4450" dirty="0"/>
          </a:p>
        </p:txBody>
      </p:sp>
      <p:sp>
        <p:nvSpPr>
          <p:cNvPr id="4" name="Text 1"/>
          <p:cNvSpPr/>
          <p:nvPr/>
        </p:nvSpPr>
        <p:spPr>
          <a:xfrm>
            <a:off x="793790" y="2300407"/>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Quản lý dữ liệu dạng vector</a:t>
            </a:r>
            <a:endParaRPr lang="en-US" sz="1750" dirty="0"/>
          </a:p>
        </p:txBody>
      </p:sp>
      <p:sp>
        <p:nvSpPr>
          <p:cNvPr id="5" name="Shape 2"/>
          <p:cNvSpPr/>
          <p:nvPr/>
        </p:nvSpPr>
        <p:spPr>
          <a:xfrm>
            <a:off x="793790" y="2918460"/>
            <a:ext cx="7556421" cy="1306949"/>
          </a:xfrm>
          <a:prstGeom prst="roundRect">
            <a:avLst>
              <a:gd name="adj" fmla="val 2603"/>
            </a:avLst>
          </a:prstGeom>
          <a:solidFill>
            <a:srgbClr val="F2EEEE"/>
          </a:solidFill>
          <a:ln/>
        </p:spPr>
      </p:sp>
      <p:sp>
        <p:nvSpPr>
          <p:cNvPr id="6" name="Text 3"/>
          <p:cNvSpPr/>
          <p:nvPr/>
        </p:nvSpPr>
        <p:spPr>
          <a:xfrm>
            <a:off x="1020604" y="314527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Ví dụ</a:t>
            </a:r>
            <a:endParaRPr lang="en-US" sz="2200" dirty="0"/>
          </a:p>
        </p:txBody>
      </p:sp>
      <p:sp>
        <p:nvSpPr>
          <p:cNvPr id="7" name="Text 4"/>
          <p:cNvSpPr/>
          <p:nvPr/>
        </p:nvSpPr>
        <p:spPr>
          <a:xfrm>
            <a:off x="1020604" y="3635693"/>
            <a:ext cx="7102793"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Tìm "Vua" có thể trả về "Hoàng hậu" vì ý nghĩa gần nhau.</a:t>
            </a:r>
            <a:endParaRPr lang="en-US" sz="1750" dirty="0"/>
          </a:p>
        </p:txBody>
      </p:sp>
      <p:sp>
        <p:nvSpPr>
          <p:cNvPr id="8" name="Shape 5"/>
          <p:cNvSpPr/>
          <p:nvPr/>
        </p:nvSpPr>
        <p:spPr>
          <a:xfrm>
            <a:off x="793790" y="4452223"/>
            <a:ext cx="7556421" cy="1306949"/>
          </a:xfrm>
          <a:prstGeom prst="roundRect">
            <a:avLst>
              <a:gd name="adj" fmla="val 2603"/>
            </a:avLst>
          </a:prstGeom>
          <a:solidFill>
            <a:srgbClr val="F2EEEE"/>
          </a:solidFill>
          <a:ln/>
        </p:spPr>
      </p:sp>
      <p:sp>
        <p:nvSpPr>
          <p:cNvPr id="9" name="Text 6"/>
          <p:cNvSpPr/>
          <p:nvPr/>
        </p:nvSpPr>
        <p:spPr>
          <a:xfrm>
            <a:off x="1020604" y="467903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Hệ quả</a:t>
            </a:r>
            <a:endParaRPr lang="en-US" sz="2200" dirty="0"/>
          </a:p>
        </p:txBody>
      </p:sp>
      <p:sp>
        <p:nvSpPr>
          <p:cNvPr id="10" name="Text 7"/>
          <p:cNvSpPr/>
          <p:nvPr/>
        </p:nvSpPr>
        <p:spPr>
          <a:xfrm>
            <a:off x="1020604" y="5169456"/>
            <a:ext cx="7102793"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Tìm tài liệu nhanh với nội dung liên quan dù dùng từ khác nhau.</a:t>
            </a:r>
            <a:endParaRPr lang="en-US" sz="1750" dirty="0"/>
          </a:p>
        </p:txBody>
      </p:sp>
      <p:sp>
        <p:nvSpPr>
          <p:cNvPr id="11" name="Shape 8"/>
          <p:cNvSpPr/>
          <p:nvPr/>
        </p:nvSpPr>
        <p:spPr>
          <a:xfrm>
            <a:off x="793790" y="6014323"/>
            <a:ext cx="7556421" cy="963811"/>
          </a:xfrm>
          <a:prstGeom prst="roundRect">
            <a:avLst>
              <a:gd name="adj" fmla="val 3530"/>
            </a:avLst>
          </a:prstGeom>
          <a:solidFill>
            <a:srgbClr val="B3C3FF"/>
          </a:solidFill>
          <a:ln/>
        </p:spPr>
      </p:sp>
      <p:pic>
        <p:nvPicPr>
          <p:cNvPr id="12" name="Image 1" descr="preencoded.png">    </p:cNvPr>
          <p:cNvPicPr>
            <a:picLocks noChangeAspect="1"/>
          </p:cNvPicPr>
          <p:nvPr/>
        </p:nvPicPr>
        <p:blipFill>
          <a:blip r:embed="rId2"/>
          <a:stretch>
            <a:fillRect/>
          </a:stretch>
        </p:blipFill>
        <p:spPr>
          <a:xfrm>
            <a:off x="1020604" y="6343174"/>
            <a:ext cx="283488" cy="226814"/>
          </a:xfrm>
          <a:prstGeom prst="rect">
            <a:avLst/>
          </a:prstGeom>
        </p:spPr>
      </p:pic>
      <p:sp>
        <p:nvSpPr>
          <p:cNvPr id="13" name="Text 9"/>
          <p:cNvSpPr/>
          <p:nvPr/>
        </p:nvSpPr>
        <p:spPr>
          <a:xfrm>
            <a:off x="1530906" y="6297811"/>
            <a:ext cx="6592491" cy="362903"/>
          </a:xfrm>
          <a:prstGeom prst="rect">
            <a:avLst/>
          </a:prstGeom>
          <a:noFill/>
          <a:ln/>
        </p:spPr>
        <p:txBody>
          <a:bodyPr wrap="none" lIns="0" tIns="0" rIns="0" bIns="0" rtlCol="0" anchor="t"/>
          <a:lstStyle/>
          <a:p>
            <a:pPr algn="l" indent="0" marL="0">
              <a:lnSpc>
                <a:spcPts val="2850"/>
              </a:lnSpc>
              <a:buNone/>
            </a:pPr>
            <a:r>
              <a:rPr lang="en-US" sz="1750" i="1" dirty="0">
                <a:solidFill>
                  <a:srgbClr val="000000"/>
                </a:solidFill>
                <a:latin typeface="Heebo" pitchFamily="34" charset="0"/>
                <a:ea typeface="Heebo" pitchFamily="34" charset="-122"/>
                <a:cs typeface="Heebo" pitchFamily="34" charset="-120"/>
              </a:rPr>
              <a:t>Tìm theo ý nghĩa, không theo từ khóa</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02588"/>
            <a:ext cx="9314736" cy="708779"/>
          </a:xfrm>
          <a:prstGeom prst="rect">
            <a:avLst/>
          </a:prstGeom>
          <a:noFill/>
          <a:ln/>
        </p:spPr>
        <p:txBody>
          <a:bodyPr wrap="none" lIns="0" tIns="0" rIns="0" bIns="0" rtlCol="0" anchor="t"/>
          <a:lstStyle/>
          <a:p>
            <a:pPr algn="l" indent="0" marL="0">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RAG (Retrieval-Augmented Generation)</a:t>
            </a:r>
            <a:endParaRPr lang="en-US" sz="4450" dirty="0"/>
          </a:p>
        </p:txBody>
      </p:sp>
      <p:sp>
        <p:nvSpPr>
          <p:cNvPr id="3" name="Text 1"/>
          <p:cNvSpPr/>
          <p:nvPr/>
        </p:nvSpPr>
        <p:spPr>
          <a:xfrm>
            <a:off x="793790" y="1751528"/>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C4C4D"/>
                </a:solidFill>
                <a:latin typeface="Heebo" pitchFamily="34" charset="0"/>
                <a:ea typeface="Heebo" pitchFamily="34" charset="-122"/>
                <a:cs typeface="Heebo" pitchFamily="34" charset="-120"/>
              </a:rPr>
              <a:t>RAG giúp AI kết hợp kiến thức model với dữ liệu ngoài để trả lời chính xác hơn.</a:t>
            </a:r>
            <a:endParaRPr lang="en-US" sz="1750" dirty="0"/>
          </a:p>
        </p:txBody>
      </p:sp>
      <p:pic>
        <p:nvPicPr>
          <p:cNvPr id="4" name="Image 0" descr="preencoded.png">    </p:cNvPr>
          <p:cNvPicPr>
            <a:picLocks noChangeAspect="1"/>
          </p:cNvPicPr>
          <p:nvPr/>
        </p:nvPicPr>
        <p:blipFill>
          <a:blip r:embed="rId1"/>
          <a:stretch>
            <a:fillRect/>
          </a:stretch>
        </p:blipFill>
        <p:spPr>
          <a:xfrm>
            <a:off x="793790" y="2624733"/>
            <a:ext cx="6244709" cy="2810113"/>
          </a:xfrm>
          <a:prstGeom prst="rect">
            <a:avLst/>
          </a:prstGeom>
        </p:spPr>
      </p:pic>
      <p:sp>
        <p:nvSpPr>
          <p:cNvPr id="5" name="Text 2"/>
          <p:cNvSpPr/>
          <p:nvPr/>
        </p:nvSpPr>
        <p:spPr>
          <a:xfrm>
            <a:off x="1734441" y="2589456"/>
            <a:ext cx="1092822" cy="337754"/>
          </a:xfrm>
          <a:prstGeom prst="rect">
            <a:avLst/>
          </a:prstGeom>
          <a:noFill/>
          <a:ln/>
        </p:spPr>
        <p:txBody>
          <a:bodyPr wrap="square" lIns="0" tIns="0" rIns="0" bIns="0" rtlCol="0" anchor="t"/>
          <a:lstStyle/>
          <a:p>
            <a:pPr algn="ctr" indent="0" marL="0">
              <a:lnSpc>
                <a:spcPts val="1300"/>
              </a:lnSpc>
              <a:buNone/>
            </a:pPr>
            <a:r>
              <a:rPr lang="en-US" sz="1050" dirty="0">
                <a:solidFill>
                  <a:srgbClr val="4C4C4D"/>
                </a:solidFill>
                <a:latin typeface="Crimson Pro Semi Bold" pitchFamily="34" charset="0"/>
                <a:ea typeface="Crimson Pro Semi Bold" pitchFamily="34" charset="-122"/>
                <a:cs typeface="Crimson Pro Semi Bold" pitchFamily="34" charset="-120"/>
              </a:rPr>
              <a:t>AI khởi tạo truy vấn</a:t>
            </a:r>
            <a:endParaRPr lang="en-US" sz="1050" dirty="0"/>
          </a:p>
        </p:txBody>
      </p:sp>
      <p:sp>
        <p:nvSpPr>
          <p:cNvPr id="6" name="Text 3"/>
          <p:cNvSpPr/>
          <p:nvPr/>
        </p:nvSpPr>
        <p:spPr>
          <a:xfrm>
            <a:off x="1734441" y="2975246"/>
            <a:ext cx="1092822" cy="405305"/>
          </a:xfrm>
          <a:prstGeom prst="rect">
            <a:avLst/>
          </a:prstGeom>
          <a:noFill/>
          <a:ln/>
        </p:spPr>
        <p:txBody>
          <a:bodyPr wrap="square" lIns="0" tIns="0" rIns="0" bIns="0" rtlCol="0" anchor="t"/>
          <a:lstStyle/>
          <a:p>
            <a:pPr algn="ctr" indent="0" marL="0">
              <a:lnSpc>
                <a:spcPts val="1050"/>
              </a:lnSpc>
              <a:buNone/>
            </a:pPr>
            <a:r>
              <a:rPr lang="en-US" sz="850" dirty="0">
                <a:solidFill>
                  <a:srgbClr val="4C4C4D"/>
                </a:solidFill>
                <a:latin typeface="Heebo" pitchFamily="34" charset="0"/>
                <a:ea typeface="Heebo" pitchFamily="34" charset="-122"/>
                <a:cs typeface="Heebo" pitchFamily="34" charset="-120"/>
              </a:rPr>
              <a:t>Bắt đầu quá trình bằng cách khởi tạo một truy vấn thông minh.</a:t>
            </a:r>
            <a:endParaRPr lang="en-US" sz="850" dirty="0"/>
          </a:p>
        </p:txBody>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2826" y="3507021"/>
            <a:ext cx="242057" cy="242057"/>
          </a:xfrm>
          <a:prstGeom prst="rect">
            <a:avLst/>
          </a:prstGeom>
        </p:spPr>
      </p:pic>
      <p:sp>
        <p:nvSpPr>
          <p:cNvPr id="8" name="Text 4"/>
          <p:cNvSpPr/>
          <p:nvPr/>
        </p:nvSpPr>
        <p:spPr>
          <a:xfrm>
            <a:off x="2815254" y="4697041"/>
            <a:ext cx="1098826" cy="337754"/>
          </a:xfrm>
          <a:prstGeom prst="rect">
            <a:avLst/>
          </a:prstGeom>
          <a:noFill/>
          <a:ln/>
        </p:spPr>
        <p:txBody>
          <a:bodyPr wrap="square" lIns="0" tIns="0" rIns="0" bIns="0" rtlCol="0" anchor="t"/>
          <a:lstStyle/>
          <a:p>
            <a:pPr algn="ctr" indent="0" marL="0">
              <a:lnSpc>
                <a:spcPts val="1300"/>
              </a:lnSpc>
              <a:buNone/>
            </a:pPr>
            <a:r>
              <a:rPr lang="en-US" sz="1050" dirty="0">
                <a:solidFill>
                  <a:srgbClr val="4C4C4D"/>
                </a:solidFill>
                <a:latin typeface="Crimson Pro Semi Bold" pitchFamily="34" charset="0"/>
                <a:ea typeface="Crimson Pro Semi Bold" pitchFamily="34" charset="-122"/>
                <a:cs typeface="Crimson Pro Semi Bold" pitchFamily="34" charset="-120"/>
              </a:rPr>
              <a:t>Tìm kiếm &amp; Truy xuất</a:t>
            </a:r>
            <a:endParaRPr lang="en-US" sz="1050" dirty="0"/>
          </a:p>
        </p:txBody>
      </p:sp>
      <p:sp>
        <p:nvSpPr>
          <p:cNvPr id="9" name="Text 5"/>
          <p:cNvSpPr/>
          <p:nvPr/>
        </p:nvSpPr>
        <p:spPr>
          <a:xfrm>
            <a:off x="2815254" y="5082831"/>
            <a:ext cx="1098826" cy="405305"/>
          </a:xfrm>
          <a:prstGeom prst="rect">
            <a:avLst/>
          </a:prstGeom>
          <a:noFill/>
          <a:ln/>
        </p:spPr>
        <p:txBody>
          <a:bodyPr wrap="square" lIns="0" tIns="0" rIns="0" bIns="0" rtlCol="0" anchor="t"/>
          <a:lstStyle/>
          <a:p>
            <a:pPr algn="ctr" indent="0" marL="0">
              <a:lnSpc>
                <a:spcPts val="1050"/>
              </a:lnSpc>
              <a:buNone/>
            </a:pPr>
            <a:r>
              <a:rPr lang="en-US" sz="850" dirty="0">
                <a:solidFill>
                  <a:srgbClr val="4C4C4D"/>
                </a:solidFill>
                <a:latin typeface="Heebo" pitchFamily="34" charset="0"/>
                <a:ea typeface="Heebo" pitchFamily="34" charset="-122"/>
                <a:cs typeface="Heebo" pitchFamily="34" charset="-120"/>
              </a:rPr>
              <a:t>Hệ thống tìm kiếm và truy xuất thông tin liên quan.</a:t>
            </a:r>
            <a:endParaRPr lang="en-US" sz="850" dirty="0"/>
          </a:p>
        </p:txBody>
      </p:sp>
      <p:pic>
        <p:nvPicPr>
          <p:cNvPr id="10"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3639" y="4389685"/>
            <a:ext cx="242057" cy="242057"/>
          </a:xfrm>
          <a:prstGeom prst="rect">
            <a:avLst/>
          </a:prstGeom>
        </p:spPr>
      </p:pic>
      <p:sp>
        <p:nvSpPr>
          <p:cNvPr id="11" name="Text 6"/>
          <p:cNvSpPr/>
          <p:nvPr/>
        </p:nvSpPr>
        <p:spPr>
          <a:xfrm>
            <a:off x="3884058" y="2652879"/>
            <a:ext cx="1092822" cy="168877"/>
          </a:xfrm>
          <a:prstGeom prst="rect">
            <a:avLst/>
          </a:prstGeom>
          <a:noFill/>
          <a:ln/>
        </p:spPr>
        <p:txBody>
          <a:bodyPr wrap="none" lIns="0" tIns="0" rIns="0" bIns="0" rtlCol="0" anchor="t"/>
          <a:lstStyle/>
          <a:p>
            <a:pPr algn="ctr" indent="0" marL="0">
              <a:lnSpc>
                <a:spcPts val="1300"/>
              </a:lnSpc>
              <a:buNone/>
            </a:pPr>
            <a:r>
              <a:rPr lang="en-US" sz="1050" dirty="0">
                <a:solidFill>
                  <a:srgbClr val="4C4C4D"/>
                </a:solidFill>
                <a:latin typeface="Crimson Pro Semi Bold" pitchFamily="34" charset="0"/>
                <a:ea typeface="Crimson Pro Semi Bold" pitchFamily="34" charset="-122"/>
                <a:cs typeface="Crimson Pro Semi Bold" pitchFamily="34" charset="-120"/>
              </a:rPr>
              <a:t>Tạo câu trả lời</a:t>
            </a:r>
            <a:endParaRPr lang="en-US" sz="1050" dirty="0"/>
          </a:p>
        </p:txBody>
      </p:sp>
      <p:sp>
        <p:nvSpPr>
          <p:cNvPr id="12" name="Text 7"/>
          <p:cNvSpPr/>
          <p:nvPr/>
        </p:nvSpPr>
        <p:spPr>
          <a:xfrm>
            <a:off x="3884058" y="2869792"/>
            <a:ext cx="1092822" cy="405305"/>
          </a:xfrm>
          <a:prstGeom prst="rect">
            <a:avLst/>
          </a:prstGeom>
          <a:noFill/>
          <a:ln/>
        </p:spPr>
        <p:txBody>
          <a:bodyPr wrap="square" lIns="0" tIns="0" rIns="0" bIns="0" rtlCol="0" anchor="t"/>
          <a:lstStyle/>
          <a:p>
            <a:pPr algn="ctr" indent="0" marL="0">
              <a:lnSpc>
                <a:spcPts val="1050"/>
              </a:lnSpc>
              <a:buNone/>
            </a:pPr>
            <a:r>
              <a:rPr lang="en-US" sz="850" dirty="0">
                <a:solidFill>
                  <a:srgbClr val="4C4C4D"/>
                </a:solidFill>
                <a:latin typeface="Heebo" pitchFamily="34" charset="0"/>
                <a:ea typeface="Heebo" pitchFamily="34" charset="-122"/>
                <a:cs typeface="Heebo" pitchFamily="34" charset="-120"/>
              </a:rPr>
              <a:t>Tổng hợp dữ liệu đã truy xuất để tạo ra một câu trả lời.</a:t>
            </a:r>
            <a:endParaRPr lang="en-US" sz="850" dirty="0"/>
          </a:p>
        </p:txBody>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0456" y="3483003"/>
            <a:ext cx="242057" cy="242057"/>
          </a:xfrm>
          <a:prstGeom prst="rect">
            <a:avLst/>
          </a:prstGeom>
        </p:spPr>
      </p:pic>
      <p:sp>
        <p:nvSpPr>
          <p:cNvPr id="14" name="Text 8"/>
          <p:cNvSpPr/>
          <p:nvPr/>
        </p:nvSpPr>
        <p:spPr>
          <a:xfrm>
            <a:off x="4964870" y="4697041"/>
            <a:ext cx="1092822" cy="337754"/>
          </a:xfrm>
          <a:prstGeom prst="rect">
            <a:avLst/>
          </a:prstGeom>
          <a:noFill/>
          <a:ln/>
        </p:spPr>
        <p:txBody>
          <a:bodyPr wrap="square" lIns="0" tIns="0" rIns="0" bIns="0" rtlCol="0" anchor="t"/>
          <a:lstStyle/>
          <a:p>
            <a:pPr algn="ctr" indent="0" marL="0">
              <a:lnSpc>
                <a:spcPts val="1300"/>
              </a:lnSpc>
              <a:buNone/>
            </a:pPr>
            <a:r>
              <a:rPr lang="en-US" sz="1050" dirty="0">
                <a:solidFill>
                  <a:srgbClr val="4C4C4D"/>
                </a:solidFill>
                <a:latin typeface="Crimson Pro Semi Bold" pitchFamily="34" charset="0"/>
                <a:ea typeface="Crimson Pro Semi Bold" pitchFamily="34" charset="-122"/>
                <a:cs typeface="Crimson Pro Semi Bold" pitchFamily="34" charset="-120"/>
              </a:rPr>
              <a:t>Xác minh &amp; Hoàn thiện</a:t>
            </a:r>
            <a:endParaRPr lang="en-US" sz="1050" dirty="0"/>
          </a:p>
        </p:txBody>
      </p:sp>
      <p:sp>
        <p:nvSpPr>
          <p:cNvPr id="15" name="Text 9"/>
          <p:cNvSpPr/>
          <p:nvPr/>
        </p:nvSpPr>
        <p:spPr>
          <a:xfrm>
            <a:off x="4964870" y="5082831"/>
            <a:ext cx="1092822" cy="405305"/>
          </a:xfrm>
          <a:prstGeom prst="rect">
            <a:avLst/>
          </a:prstGeom>
          <a:noFill/>
          <a:ln/>
        </p:spPr>
        <p:txBody>
          <a:bodyPr wrap="square" lIns="0" tIns="0" rIns="0" bIns="0" rtlCol="0" anchor="t"/>
          <a:lstStyle/>
          <a:p>
            <a:pPr algn="ctr" indent="0" marL="0">
              <a:lnSpc>
                <a:spcPts val="1050"/>
              </a:lnSpc>
              <a:buNone/>
            </a:pPr>
            <a:r>
              <a:rPr lang="en-US" sz="850" dirty="0">
                <a:solidFill>
                  <a:srgbClr val="4C4C4D"/>
                </a:solidFill>
                <a:latin typeface="Heebo" pitchFamily="34" charset="0"/>
                <a:ea typeface="Heebo" pitchFamily="34" charset="-122"/>
                <a:cs typeface="Heebo" pitchFamily="34" charset="-120"/>
              </a:rPr>
              <a:t>Kiểm tra và tinh chỉnh câu trả lời để đảm bảo độ chính xác.</a:t>
            </a:r>
            <a:endParaRPr lang="en-US" sz="850" dirty="0"/>
          </a:p>
        </p:txBody>
      </p:sp>
      <p:pic>
        <p:nvPicPr>
          <p:cNvPr id="16"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93255" y="4389685"/>
            <a:ext cx="242057" cy="242057"/>
          </a:xfrm>
          <a:prstGeom prst="rect">
            <a:avLst/>
          </a:prstGeom>
        </p:spPr>
      </p:pic>
      <p:pic>
        <p:nvPicPr>
          <p:cNvPr id="17" name="Image 5" descr="preencoded.png">    </p:cNvPr>
          <p:cNvPicPr>
            <a:picLocks noChangeAspect="1"/>
          </p:cNvPicPr>
          <p:nvPr/>
        </p:nvPicPr>
        <p:blipFill>
          <a:blip r:embed="rId10"/>
          <a:stretch>
            <a:fillRect/>
          </a:stretch>
        </p:blipFill>
        <p:spPr>
          <a:xfrm>
            <a:off x="7599521" y="2624733"/>
            <a:ext cx="6244709" cy="2451378"/>
          </a:xfrm>
          <a:prstGeom prst="rect">
            <a:avLst/>
          </a:prstGeom>
        </p:spPr>
      </p:pic>
      <p:sp>
        <p:nvSpPr>
          <p:cNvPr id="18" name="Text 10"/>
          <p:cNvSpPr/>
          <p:nvPr/>
        </p:nvSpPr>
        <p:spPr>
          <a:xfrm>
            <a:off x="793790" y="5945148"/>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9" name="Shape 11"/>
          <p:cNvSpPr/>
          <p:nvPr/>
        </p:nvSpPr>
        <p:spPr>
          <a:xfrm>
            <a:off x="793790" y="6563201"/>
            <a:ext cx="13042821" cy="963811"/>
          </a:xfrm>
          <a:prstGeom prst="roundRect">
            <a:avLst>
              <a:gd name="adj" fmla="val 3530"/>
            </a:avLst>
          </a:prstGeom>
          <a:solidFill>
            <a:srgbClr val="B3C3FF"/>
          </a:solidFill>
          <a:ln/>
        </p:spPr>
      </p:sp>
      <p:pic>
        <p:nvPicPr>
          <p:cNvPr id="20" name="Image 6" descr="preencoded.png">    </p:cNvPr>
          <p:cNvPicPr>
            <a:picLocks noChangeAspect="1"/>
          </p:cNvPicPr>
          <p:nvPr/>
        </p:nvPicPr>
        <p:blipFill>
          <a:blip r:embed="rId11"/>
          <a:stretch>
            <a:fillRect/>
          </a:stretch>
        </p:blipFill>
        <p:spPr>
          <a:xfrm>
            <a:off x="1020604" y="6892052"/>
            <a:ext cx="283488" cy="226814"/>
          </a:xfrm>
          <a:prstGeom prst="rect">
            <a:avLst/>
          </a:prstGeom>
        </p:spPr>
      </p:pic>
      <p:sp>
        <p:nvSpPr>
          <p:cNvPr id="21" name="Text 12"/>
          <p:cNvSpPr/>
          <p:nvPr/>
        </p:nvSpPr>
        <p:spPr>
          <a:xfrm>
            <a:off x="1530906" y="6846689"/>
            <a:ext cx="12078891" cy="362903"/>
          </a:xfrm>
          <a:prstGeom prst="rect">
            <a:avLst/>
          </a:prstGeom>
          <a:noFill/>
          <a:ln/>
        </p:spPr>
        <p:txBody>
          <a:bodyPr wrap="none" lIns="0" tIns="0" rIns="0" bIns="0" rtlCol="0" anchor="t"/>
          <a:lstStyle/>
          <a:p>
            <a:pPr algn="l" indent="0" marL="0">
              <a:lnSpc>
                <a:spcPts val="2850"/>
              </a:lnSpc>
              <a:buNone/>
            </a:pPr>
            <a:r>
              <a:rPr lang="en-US" sz="1750" i="1" dirty="0">
                <a:solidFill>
                  <a:srgbClr val="000000"/>
                </a:solidFill>
                <a:latin typeface="Heebo" pitchFamily="34" charset="0"/>
                <a:ea typeface="Heebo" pitchFamily="34" charset="-122"/>
                <a:cs typeface="Heebo" pitchFamily="34" charset="-120"/>
              </a:rPr>
              <a:t>AI trả lời dựa trên dữ liệu của bạn.</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51322"/>
            <a:ext cx="7201853" cy="708779"/>
          </a:xfrm>
          <a:prstGeom prst="rect">
            <a:avLst/>
          </a:prstGeom>
          <a:noFill/>
          <a:ln/>
        </p:spPr>
        <p:txBody>
          <a:bodyPr wrap="none" lIns="0" tIns="0" rIns="0" bIns="0" rtlCol="0" anchor="t"/>
          <a:lstStyle/>
          <a:p>
            <a:pPr algn="l" indent="0" marL="0">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MCP (Model Context Protocol)</a:t>
            </a:r>
            <a:endParaRPr lang="en-US" sz="4450" dirty="0"/>
          </a:p>
        </p:txBody>
      </p:sp>
      <p:pic>
        <p:nvPicPr>
          <p:cNvPr id="3" name="Image 0" descr="preencoded.png">    </p:cNvPr>
          <p:cNvPicPr>
            <a:picLocks noChangeAspect="1"/>
          </p:cNvPicPr>
          <p:nvPr/>
        </p:nvPicPr>
        <p:blipFill>
          <a:blip r:embed="rId1"/>
          <a:stretch>
            <a:fillRect/>
          </a:stretch>
        </p:blipFill>
        <p:spPr>
          <a:xfrm>
            <a:off x="793790" y="2355413"/>
            <a:ext cx="6244709" cy="3348633"/>
          </a:xfrm>
          <a:prstGeom prst="rect">
            <a:avLst/>
          </a:prstGeom>
        </p:spPr>
      </p:pic>
      <p:sp>
        <p:nvSpPr>
          <p:cNvPr id="4" name="Text 1"/>
          <p:cNvSpPr/>
          <p:nvPr/>
        </p:nvSpPr>
        <p:spPr>
          <a:xfrm>
            <a:off x="2467951" y="2614707"/>
            <a:ext cx="2884766" cy="231151"/>
          </a:xfrm>
          <a:prstGeom prst="rect">
            <a:avLst/>
          </a:prstGeom>
          <a:noFill/>
          <a:ln/>
        </p:spPr>
        <p:txBody>
          <a:bodyPr wrap="none" lIns="0" tIns="0" rIns="0" bIns="0" rtlCol="0" anchor="t"/>
          <a:lstStyle/>
          <a:p>
            <a:pPr algn="ctr" indent="0" marL="0">
              <a:lnSpc>
                <a:spcPts val="1800"/>
              </a:lnSpc>
              <a:buNone/>
            </a:pPr>
            <a:r>
              <a:rPr lang="en-US" sz="1450" dirty="0">
                <a:solidFill>
                  <a:srgbClr val="FFFFFF"/>
                </a:solidFill>
                <a:latin typeface="Heebo" pitchFamily="34" charset="0"/>
                <a:ea typeface="Heebo" pitchFamily="34" charset="-122"/>
                <a:cs typeface="Heebo" pitchFamily="34" charset="-120"/>
              </a:rPr>
              <a:t>Model Context Protocol</a:t>
            </a:r>
            <a:endParaRPr lang="en-US" sz="1450" dirty="0"/>
          </a:p>
        </p:txBody>
      </p:sp>
      <p:sp>
        <p:nvSpPr>
          <p:cNvPr id="5" name="Text 2"/>
          <p:cNvSpPr/>
          <p:nvPr/>
        </p:nvSpPr>
        <p:spPr>
          <a:xfrm>
            <a:off x="1111864" y="4398038"/>
            <a:ext cx="1405399" cy="231151"/>
          </a:xfrm>
          <a:prstGeom prst="rect">
            <a:avLst/>
          </a:prstGeom>
          <a:noFill/>
          <a:ln/>
        </p:spPr>
        <p:txBody>
          <a:bodyPr wrap="none" lIns="0" tIns="0" rIns="0" bIns="0" rtlCol="0" anchor="t"/>
          <a:lstStyle/>
          <a:p>
            <a:pPr algn="ctr" indent="0" marL="0">
              <a:lnSpc>
                <a:spcPts val="1800"/>
              </a:lnSpc>
              <a:buNone/>
            </a:pPr>
            <a:r>
              <a:rPr lang="en-US" sz="1450" dirty="0">
                <a:solidFill>
                  <a:srgbClr val="4C4C4D"/>
                </a:solidFill>
                <a:latin typeface="Crimson Pro Semi Bold" pitchFamily="34" charset="0"/>
                <a:ea typeface="Crimson Pro Semi Bold" pitchFamily="34" charset="-122"/>
                <a:cs typeface="Crimson Pro Semi Bold" pitchFamily="34" charset="-120"/>
              </a:rPr>
              <a:t>MCP là gì?</a:t>
            </a:r>
            <a:endParaRPr lang="en-US" sz="1450" dirty="0"/>
          </a:p>
        </p:txBody>
      </p:sp>
      <p:sp>
        <p:nvSpPr>
          <p:cNvPr id="6" name="Text 3"/>
          <p:cNvSpPr/>
          <p:nvPr/>
        </p:nvSpPr>
        <p:spPr>
          <a:xfrm>
            <a:off x="1111864" y="4694939"/>
            <a:ext cx="1405399" cy="443810"/>
          </a:xfrm>
          <a:prstGeom prst="rect">
            <a:avLst/>
          </a:prstGeom>
          <a:noFill/>
          <a:ln/>
        </p:spPr>
        <p:txBody>
          <a:bodyPr wrap="square" lIns="0" tIns="0" rIns="0" bIns="0" rtlCol="0" anchor="t"/>
          <a:lstStyle/>
          <a:p>
            <a:pPr algn="ctr" indent="0" marL="0">
              <a:lnSpc>
                <a:spcPts val="1150"/>
              </a:lnSpc>
              <a:buNone/>
            </a:pPr>
            <a:r>
              <a:rPr lang="en-US" sz="900" dirty="0">
                <a:solidFill>
                  <a:srgbClr val="4C4C4D"/>
                </a:solidFill>
                <a:latin typeface="Heebo" pitchFamily="34" charset="0"/>
                <a:ea typeface="Heebo" pitchFamily="34" charset="-122"/>
                <a:cs typeface="Heebo" pitchFamily="34" charset="-120"/>
              </a:rPr>
              <a:t>Là giao thức kết nối AI với các nguồn dữ liệu bên ngoài.</a:t>
            </a:r>
            <a:endParaRPr lang="en-US" sz="900" dirty="0"/>
          </a:p>
        </p:txBody>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8408" y="3790239"/>
            <a:ext cx="312311" cy="312311"/>
          </a:xfrm>
          <a:prstGeom prst="rect">
            <a:avLst/>
          </a:prstGeom>
        </p:spPr>
      </p:pic>
      <p:sp>
        <p:nvSpPr>
          <p:cNvPr id="8" name="Text 4"/>
          <p:cNvSpPr/>
          <p:nvPr/>
        </p:nvSpPr>
        <p:spPr>
          <a:xfrm>
            <a:off x="3215853" y="4381600"/>
            <a:ext cx="1405399" cy="231151"/>
          </a:xfrm>
          <a:prstGeom prst="rect">
            <a:avLst/>
          </a:prstGeom>
          <a:noFill/>
          <a:ln/>
        </p:spPr>
        <p:txBody>
          <a:bodyPr wrap="none" lIns="0" tIns="0" rIns="0" bIns="0" rtlCol="0" anchor="t"/>
          <a:lstStyle/>
          <a:p>
            <a:pPr algn="ctr" indent="0" marL="0">
              <a:lnSpc>
                <a:spcPts val="1800"/>
              </a:lnSpc>
              <a:buNone/>
            </a:pPr>
            <a:r>
              <a:rPr lang="en-US" sz="1450" dirty="0">
                <a:solidFill>
                  <a:srgbClr val="4C4C4D"/>
                </a:solidFill>
                <a:latin typeface="Crimson Pro Semi Bold" pitchFamily="34" charset="0"/>
                <a:ea typeface="Crimson Pro Semi Bold" pitchFamily="34" charset="-122"/>
                <a:cs typeface="Crimson Pro Semi Bold" pitchFamily="34" charset="-120"/>
              </a:rPr>
              <a:t>Lợi ích</a:t>
            </a:r>
            <a:endParaRPr lang="en-US" sz="1450" dirty="0"/>
          </a:p>
        </p:txBody>
      </p:sp>
      <p:sp>
        <p:nvSpPr>
          <p:cNvPr id="9" name="Text 5"/>
          <p:cNvSpPr/>
          <p:nvPr/>
        </p:nvSpPr>
        <p:spPr>
          <a:xfrm>
            <a:off x="3215853" y="4678501"/>
            <a:ext cx="1405399" cy="887620"/>
          </a:xfrm>
          <a:prstGeom prst="rect">
            <a:avLst/>
          </a:prstGeom>
          <a:noFill/>
          <a:ln/>
        </p:spPr>
        <p:txBody>
          <a:bodyPr wrap="square" lIns="0" tIns="0" rIns="0" bIns="0" rtlCol="0" anchor="t"/>
          <a:lstStyle/>
          <a:p>
            <a:pPr algn="ctr" indent="0" marL="0">
              <a:lnSpc>
                <a:spcPts val="1150"/>
              </a:lnSpc>
              <a:buNone/>
            </a:pPr>
            <a:r>
              <a:rPr lang="en-US" sz="900" dirty="0">
                <a:solidFill>
                  <a:srgbClr val="4C4C4D"/>
                </a:solidFill>
                <a:latin typeface="Heebo" pitchFamily="34" charset="0"/>
                <a:ea typeface="Heebo" pitchFamily="34" charset="-122"/>
                <a:cs typeface="Heebo" pitchFamily="34" charset="-120"/>
              </a:rPr>
              <a:t>Cung cấp một tiêu chuẩn giao tiếp chung, giúp các MCP Host (như VS Code, Claude, Cursor,...) dễ dàng kết nối và tương tác với các hệ thống bên ngoài.</a:t>
            </a:r>
            <a:endParaRPr lang="en-US" sz="900" dirty="0"/>
          </a:p>
        </p:txBody>
      </p:sp>
      <p:pic>
        <p:nvPicPr>
          <p:cNvPr id="10"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2397" y="4003925"/>
            <a:ext cx="312311" cy="312311"/>
          </a:xfrm>
          <a:prstGeom prst="rect">
            <a:avLst/>
          </a:prstGeom>
        </p:spPr>
      </p:pic>
      <p:sp>
        <p:nvSpPr>
          <p:cNvPr id="11" name="Text 6"/>
          <p:cNvSpPr/>
          <p:nvPr/>
        </p:nvSpPr>
        <p:spPr>
          <a:xfrm>
            <a:off x="5319841" y="4384297"/>
            <a:ext cx="1405399" cy="231151"/>
          </a:xfrm>
          <a:prstGeom prst="rect">
            <a:avLst/>
          </a:prstGeom>
          <a:noFill/>
          <a:ln/>
        </p:spPr>
        <p:txBody>
          <a:bodyPr wrap="none" lIns="0" tIns="0" rIns="0" bIns="0" rtlCol="0" anchor="t"/>
          <a:lstStyle/>
          <a:p>
            <a:pPr algn="ctr" indent="0" marL="0">
              <a:lnSpc>
                <a:spcPts val="1800"/>
              </a:lnSpc>
              <a:buNone/>
            </a:pPr>
            <a:r>
              <a:rPr lang="en-US" sz="1450" dirty="0">
                <a:solidFill>
                  <a:srgbClr val="4C4C4D"/>
                </a:solidFill>
                <a:latin typeface="Crimson Pro Semi Bold" pitchFamily="34" charset="0"/>
                <a:ea typeface="Crimson Pro Semi Bold" pitchFamily="34" charset="-122"/>
                <a:cs typeface="Crimson Pro Semi Bold" pitchFamily="34" charset="-120"/>
              </a:rPr>
              <a:t>Công dụng</a:t>
            </a:r>
            <a:endParaRPr lang="en-US" sz="1450" dirty="0"/>
          </a:p>
        </p:txBody>
      </p:sp>
      <p:sp>
        <p:nvSpPr>
          <p:cNvPr id="12" name="Text 7"/>
          <p:cNvSpPr/>
          <p:nvPr/>
        </p:nvSpPr>
        <p:spPr>
          <a:xfrm>
            <a:off x="5319841" y="4681198"/>
            <a:ext cx="1405399" cy="443810"/>
          </a:xfrm>
          <a:prstGeom prst="rect">
            <a:avLst/>
          </a:prstGeom>
          <a:noFill/>
          <a:ln/>
        </p:spPr>
        <p:txBody>
          <a:bodyPr wrap="square" lIns="0" tIns="0" rIns="0" bIns="0" rtlCol="0" anchor="t"/>
          <a:lstStyle/>
          <a:p>
            <a:pPr algn="ctr" indent="0" marL="0">
              <a:lnSpc>
                <a:spcPts val="1150"/>
              </a:lnSpc>
              <a:buNone/>
            </a:pPr>
            <a:r>
              <a:rPr lang="en-US" sz="900" dirty="0">
                <a:solidFill>
                  <a:srgbClr val="4C4C4D"/>
                </a:solidFill>
                <a:latin typeface="Heebo" pitchFamily="34" charset="0"/>
                <a:ea typeface="Heebo" pitchFamily="34" charset="-122"/>
                <a:cs typeface="Heebo" pitchFamily="34" charset="-120"/>
              </a:rPr>
              <a:t>Cung cấp các bộ công cụ(tools) để AI có thể gọi và thực thi.</a:t>
            </a:r>
            <a:endParaRPr lang="en-US" sz="900" dirty="0"/>
          </a:p>
        </p:txBody>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6386" y="3768408"/>
            <a:ext cx="312311" cy="312311"/>
          </a:xfrm>
          <a:prstGeom prst="rect">
            <a:avLst/>
          </a:prstGeom>
        </p:spPr>
      </p:pic>
      <p:pic>
        <p:nvPicPr>
          <p:cNvPr id="14" name="Image 4" descr="preencoded.png">    </p:cNvPr>
          <p:cNvPicPr>
            <a:picLocks noChangeAspect="1"/>
          </p:cNvPicPr>
          <p:nvPr/>
        </p:nvPicPr>
        <p:blipFill>
          <a:blip r:embed="rId8"/>
          <a:stretch>
            <a:fillRect/>
          </a:stretch>
        </p:blipFill>
        <p:spPr>
          <a:xfrm>
            <a:off x="7599521" y="2355413"/>
            <a:ext cx="6244709" cy="2427565"/>
          </a:xfrm>
          <a:prstGeom prst="rect">
            <a:avLst/>
          </a:prstGeom>
        </p:spPr>
      </p:pic>
      <p:sp>
        <p:nvSpPr>
          <p:cNvPr id="15" name="Shape 8"/>
          <p:cNvSpPr/>
          <p:nvPr/>
        </p:nvSpPr>
        <p:spPr>
          <a:xfrm>
            <a:off x="793790" y="6214348"/>
            <a:ext cx="13042821" cy="963811"/>
          </a:xfrm>
          <a:prstGeom prst="roundRect">
            <a:avLst>
              <a:gd name="adj" fmla="val 3530"/>
            </a:avLst>
          </a:prstGeom>
          <a:solidFill>
            <a:srgbClr val="B3C3FF"/>
          </a:solidFill>
          <a:ln/>
        </p:spPr>
      </p:sp>
      <p:pic>
        <p:nvPicPr>
          <p:cNvPr id="16" name="Image 5" descr="preencoded.png">    </p:cNvPr>
          <p:cNvPicPr>
            <a:picLocks noChangeAspect="1"/>
          </p:cNvPicPr>
          <p:nvPr/>
        </p:nvPicPr>
        <p:blipFill>
          <a:blip r:embed="rId9"/>
          <a:stretch>
            <a:fillRect/>
          </a:stretch>
        </p:blipFill>
        <p:spPr>
          <a:xfrm>
            <a:off x="1020604" y="6543199"/>
            <a:ext cx="283488" cy="226814"/>
          </a:xfrm>
          <a:prstGeom prst="rect">
            <a:avLst/>
          </a:prstGeom>
        </p:spPr>
      </p:pic>
      <p:sp>
        <p:nvSpPr>
          <p:cNvPr id="17" name="Text 9"/>
          <p:cNvSpPr/>
          <p:nvPr/>
        </p:nvSpPr>
        <p:spPr>
          <a:xfrm>
            <a:off x="1530906" y="6497836"/>
            <a:ext cx="12078891" cy="362903"/>
          </a:xfrm>
          <a:prstGeom prst="rect">
            <a:avLst/>
          </a:prstGeom>
          <a:noFill/>
          <a:ln/>
        </p:spPr>
        <p:txBody>
          <a:bodyPr wrap="none" lIns="0" tIns="0" rIns="0" bIns="0" rtlCol="0" anchor="t"/>
          <a:lstStyle/>
          <a:p>
            <a:pPr algn="l" indent="0" marL="0">
              <a:lnSpc>
                <a:spcPts val="2850"/>
              </a:lnSpc>
              <a:buNone/>
            </a:pPr>
            <a:r>
              <a:rPr lang="en-US" sz="1750" i="1" dirty="0">
                <a:solidFill>
                  <a:srgbClr val="000000"/>
                </a:solidFill>
                <a:latin typeface="Heebo" pitchFamily="34" charset="0"/>
                <a:ea typeface="Heebo" pitchFamily="34" charset="-122"/>
                <a:cs typeface="Heebo" pitchFamily="34" charset="-120"/>
              </a:rPr>
              <a:t>Cổng USB-C của các ứng dụng AI</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2026-02-24T02:22:35Z</dcterms:created>
  <dcterms:modified xsi:type="dcterms:W3CDTF">2026-02-24T02:22:35Z</dcterms:modified>
</cp:coreProperties>
</file>